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84" r:id="rId16"/>
    <p:sldId id="283" r:id="rId17"/>
    <p:sldId id="282" r:id="rId18"/>
    <p:sldId id="281" r:id="rId19"/>
    <p:sldId id="277" r:id="rId20"/>
    <p:sldId id="276" r:id="rId21"/>
    <p:sldId id="275" r:id="rId22"/>
    <p:sldId id="274" r:id="rId23"/>
    <p:sldId id="278" r:id="rId24"/>
    <p:sldId id="279" r:id="rId25"/>
    <p:sldId id="280" r:id="rId26"/>
    <p:sldId id="285"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A93FB0-239A-47A2-9ACD-4C8E187E1146}" type="datetimeFigureOut">
              <a:rPr lang="ru-RU" smtClean="0"/>
              <a:pPr/>
              <a:t>01.11.2019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2021AA-69FE-4A67-907C-3FA3C3A68A07}" type="slidenum">
              <a:rPr lang="ru-RU" smtClean="0"/>
              <a:pPr/>
              <a:t>‹#›</a:t>
            </a:fld>
            <a:endParaRPr lang="ru-RU"/>
          </a:p>
        </p:txBody>
      </p:sp>
    </p:spTree>
    <p:extLst>
      <p:ext uri="{BB962C8B-B14F-4D97-AF65-F5344CB8AC3E}">
        <p14:creationId xmlns:p14="http://schemas.microsoft.com/office/powerpoint/2010/main" xmlns="" val="296624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2021AA-69FE-4A67-907C-3FA3C3A68A07}" type="slidenum">
              <a:rPr lang="ru-RU" smtClean="0"/>
              <a:pPr/>
              <a:t>18</a:t>
            </a:fld>
            <a:endParaRPr lang="ru-RU"/>
          </a:p>
        </p:txBody>
      </p:sp>
    </p:spTree>
    <p:extLst>
      <p:ext uri="{BB962C8B-B14F-4D97-AF65-F5344CB8AC3E}">
        <p14:creationId xmlns:p14="http://schemas.microsoft.com/office/powerpoint/2010/main" xmlns="" val="150379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1457714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62722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3078179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377154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397552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30979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4102061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1596651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365296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222628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D7B866C-D14A-419A-A75E-74499EF423D3}" type="datetimeFigureOut">
              <a:rPr lang="ru-RU" smtClean="0"/>
              <a:pPr/>
              <a:t>01.11.2019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3107160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B866C-D14A-419A-A75E-74499EF423D3}" type="datetimeFigureOut">
              <a:rPr lang="ru-RU" smtClean="0"/>
              <a:pPr/>
              <a:t>01.11.2019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4661F9-E958-4D37-930A-E4CA81AF0F4F}" type="slidenum">
              <a:rPr lang="ru-RU" smtClean="0"/>
              <a:pPr/>
              <a:t>‹#›</a:t>
            </a:fld>
            <a:endParaRPr lang="ru-RU"/>
          </a:p>
        </p:txBody>
      </p:sp>
    </p:spTree>
    <p:extLst>
      <p:ext uri="{BB962C8B-B14F-4D97-AF65-F5344CB8AC3E}">
        <p14:creationId xmlns:p14="http://schemas.microsoft.com/office/powerpoint/2010/main" xmlns="" val="2862092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0" y="0"/>
            <a:ext cx="9144000" cy="6857999"/>
          </a:xfrm>
          <a:prstGeom prst="rect">
            <a:avLst/>
          </a:prstGeom>
          <a:ln>
            <a:noFill/>
          </a:ln>
          <a:effectLst>
            <a:softEdge rad="112500"/>
          </a:effectLst>
        </p:spPr>
      </p:pic>
      <p:sp>
        <p:nvSpPr>
          <p:cNvPr id="5" name="Прямоугольник 4"/>
          <p:cNvSpPr/>
          <p:nvPr/>
        </p:nvSpPr>
        <p:spPr>
          <a:xfrm>
            <a:off x="107504" y="2264888"/>
            <a:ext cx="8736075" cy="3170099"/>
          </a:xfrm>
          <a:prstGeom prst="rect">
            <a:avLst/>
          </a:prstGeom>
        </p:spPr>
        <p:txBody>
          <a:bodyPr wrap="square">
            <a:spAutoFit/>
          </a:bodyPr>
          <a:lstStyle/>
          <a:p>
            <a:pPr algn="ctr"/>
            <a:r>
              <a:rPr lang="ru-RU" sz="4000" dirty="0" smtClean="0">
                <a:effectLst/>
                <a:latin typeface="Times New Roman"/>
                <a:ea typeface="Times New Roman"/>
              </a:rPr>
              <a:t>Дополнительный раздел</a:t>
            </a:r>
          </a:p>
          <a:p>
            <a:pPr algn="ctr"/>
            <a:r>
              <a:rPr lang="ru-RU" sz="4000" dirty="0" smtClean="0">
                <a:latin typeface="Times New Roman"/>
              </a:rPr>
              <a:t>ООП ДО МБОУ </a:t>
            </a:r>
            <a:r>
              <a:rPr lang="ru-RU" sz="4000" dirty="0" smtClean="0">
                <a:latin typeface="Times New Roman"/>
              </a:rPr>
              <a:t>«</a:t>
            </a:r>
            <a:r>
              <a:rPr lang="ru-RU" sz="4000" dirty="0" err="1" smtClean="0">
                <a:latin typeface="Times New Roman"/>
              </a:rPr>
              <a:t>Татсунчеле</a:t>
            </a:r>
            <a:r>
              <a:rPr lang="ru-RU" sz="4000" dirty="0" err="1" smtClean="0">
                <a:latin typeface="Times New Roman"/>
              </a:rPr>
              <a:t>евская</a:t>
            </a:r>
            <a:r>
              <a:rPr lang="ru-RU" sz="4000" dirty="0" smtClean="0">
                <a:latin typeface="Times New Roman"/>
              </a:rPr>
              <a:t> </a:t>
            </a:r>
            <a:r>
              <a:rPr lang="ru-RU" sz="4000" dirty="0" smtClean="0">
                <a:latin typeface="Times New Roman"/>
              </a:rPr>
              <a:t>начальная</a:t>
            </a:r>
          </a:p>
          <a:p>
            <a:pPr algn="ctr"/>
            <a:r>
              <a:rPr lang="ru-RU" sz="4000" dirty="0" smtClean="0">
                <a:latin typeface="Times New Roman"/>
              </a:rPr>
              <a:t> общеобразовательная школа»</a:t>
            </a:r>
          </a:p>
          <a:p>
            <a:pPr algn="ctr"/>
            <a:r>
              <a:rPr lang="ru-RU" sz="4000" dirty="0" smtClean="0">
                <a:latin typeface="Times New Roman"/>
              </a:rPr>
              <a:t>(презентационный)</a:t>
            </a:r>
            <a:endParaRPr lang="ru-RU" sz="4000" dirty="0"/>
          </a:p>
        </p:txBody>
      </p:sp>
    </p:spTree>
    <p:extLst>
      <p:ext uri="{BB962C8B-B14F-4D97-AF65-F5344CB8AC3E}">
        <p14:creationId xmlns:p14="http://schemas.microsoft.com/office/powerpoint/2010/main" xmlns="" val="4008480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UBOV\Desktop\0001-002-.jpg"/>
          <p:cNvPicPr>
            <a:picLocks noChangeAspect="1" noChangeArrowheads="1"/>
          </p:cNvPicPr>
          <p:nvPr/>
        </p:nvPicPr>
        <p:blipFill>
          <a:blip r:embed="rId2"/>
          <a:stretch>
            <a:fillRect/>
          </a:stretch>
        </p:blipFill>
        <p:spPr bwMode="auto">
          <a:xfrm>
            <a:off x="-540568" y="-157383"/>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07504" y="188640"/>
            <a:ext cx="9217024" cy="1231106"/>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2.2.ОО «Познавательное развитие» </a:t>
            </a:r>
            <a:r>
              <a:rPr lang="ru-RU" sz="1400" dirty="0">
                <a:latin typeface="Times New Roman" pitchFamily="18" charset="0"/>
                <a:cs typeface="Times New Roman" pitchFamily="18" charset="0"/>
              </a:rPr>
              <a:t>12</a:t>
            </a:r>
            <a:r>
              <a:rPr lang="ru-RU" sz="3200" dirty="0">
                <a:latin typeface="Times New Roman" pitchFamily="18" charset="0"/>
                <a:cs typeface="Times New Roman" pitchFamily="18" charset="0"/>
              </a:rPr>
              <a:t> </a:t>
            </a:r>
          </a:p>
          <a:p>
            <a:pPr algn="ctr"/>
            <a:r>
              <a:rPr lang="ru-RU" sz="2400" dirty="0" smtClean="0">
                <a:latin typeface="Times New Roman" pitchFamily="18" charset="0"/>
                <a:cs typeface="Times New Roman" pitchFamily="18" charset="0"/>
              </a:rPr>
              <a:t>Направления:</a:t>
            </a:r>
          </a:p>
          <a:p>
            <a:pPr algn="ct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TextBox 2"/>
          <p:cNvSpPr txBox="1"/>
          <p:nvPr/>
        </p:nvSpPr>
        <p:spPr>
          <a:xfrm>
            <a:off x="-1" y="1268760"/>
            <a:ext cx="3707905" cy="646331"/>
          </a:xfrm>
          <a:prstGeom prst="rect">
            <a:avLst/>
          </a:prstGeom>
          <a:noFill/>
        </p:spPr>
        <p:txBody>
          <a:bodyPr wrap="square" rtlCol="0">
            <a:spAutoFit/>
          </a:bodyPr>
          <a:lstStyle/>
          <a:p>
            <a:r>
              <a:rPr lang="ru-RU" dirty="0" smtClean="0">
                <a:latin typeface="Times New Roman" pitchFamily="18" charset="0"/>
                <a:cs typeface="Times New Roman" pitchFamily="18" charset="0"/>
              </a:rPr>
              <a:t>1.Познавательно исследовательская </a:t>
            </a:r>
            <a:r>
              <a:rPr lang="ru-RU" dirty="0">
                <a:latin typeface="Times New Roman" pitchFamily="18" charset="0"/>
                <a:cs typeface="Times New Roman" pitchFamily="18" charset="0"/>
              </a:rPr>
              <a:t>деятельность </a:t>
            </a:r>
          </a:p>
        </p:txBody>
      </p:sp>
      <p:sp>
        <p:nvSpPr>
          <p:cNvPr id="5" name="TextBox 4"/>
          <p:cNvSpPr txBox="1"/>
          <p:nvPr/>
        </p:nvSpPr>
        <p:spPr>
          <a:xfrm>
            <a:off x="5292080" y="1268760"/>
            <a:ext cx="4536504" cy="646331"/>
          </a:xfrm>
          <a:prstGeom prst="rect">
            <a:avLst/>
          </a:prstGeom>
          <a:noFill/>
        </p:spPr>
        <p:txBody>
          <a:bodyPr wrap="square" rtlCol="0">
            <a:spAutoFit/>
          </a:bodyPr>
          <a:lstStyle/>
          <a:p>
            <a:r>
              <a:rPr lang="ru-RU" dirty="0" smtClean="0">
                <a:latin typeface="Times New Roman" pitchFamily="18" charset="0"/>
                <a:cs typeface="Times New Roman" pitchFamily="18" charset="0"/>
              </a:rPr>
              <a:t>2.Ознакомление </a:t>
            </a:r>
            <a:r>
              <a:rPr lang="ru-RU" dirty="0">
                <a:latin typeface="Times New Roman" pitchFamily="18" charset="0"/>
                <a:cs typeface="Times New Roman" pitchFamily="18" charset="0"/>
              </a:rPr>
              <a:t>с предметным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окружением </a:t>
            </a:r>
            <a:r>
              <a:rPr lang="ru-RU" dirty="0">
                <a:latin typeface="Times New Roman" pitchFamily="18" charset="0"/>
                <a:cs typeface="Times New Roman" pitchFamily="18" charset="0"/>
              </a:rPr>
              <a:t>и </a:t>
            </a:r>
            <a:r>
              <a:rPr lang="ru-RU" dirty="0" smtClean="0">
                <a:latin typeface="Times New Roman" pitchFamily="18" charset="0"/>
                <a:cs typeface="Times New Roman" pitchFamily="18" charset="0"/>
              </a:rPr>
              <a:t>социальным  миром </a:t>
            </a:r>
            <a:endParaRPr lang="ru-RU" dirty="0">
              <a:latin typeface="Times New Roman" pitchFamily="18" charset="0"/>
              <a:cs typeface="Times New Roman" pitchFamily="18" charset="0"/>
            </a:endParaRPr>
          </a:p>
        </p:txBody>
      </p:sp>
      <p:sp>
        <p:nvSpPr>
          <p:cNvPr id="6" name="TextBox 5"/>
          <p:cNvSpPr txBox="1"/>
          <p:nvPr/>
        </p:nvSpPr>
        <p:spPr>
          <a:xfrm>
            <a:off x="1095680" y="2420888"/>
            <a:ext cx="5348528" cy="1107996"/>
          </a:xfrm>
          <a:prstGeom prst="rect">
            <a:avLst/>
          </a:prstGeom>
          <a:noFill/>
        </p:spPr>
        <p:txBody>
          <a:bodyPr wrap="square" rtlCol="0">
            <a:spAutoFit/>
          </a:bodyPr>
          <a:lstStyle/>
          <a:p>
            <a:pPr lvl="0" algn="ctr"/>
            <a:r>
              <a:rPr lang="ru-RU" dirty="0" smtClean="0"/>
              <a:t>       </a:t>
            </a:r>
            <a:r>
              <a:rPr lang="ru-RU" sz="2400" dirty="0">
                <a:solidFill>
                  <a:prstClr val="black"/>
                </a:solidFill>
                <a:latin typeface="Times New Roman" pitchFamily="18" charset="0"/>
                <a:cs typeface="Times New Roman" pitchFamily="18" charset="0"/>
              </a:rPr>
              <a:t>Часть, формируемая участниками</a:t>
            </a:r>
          </a:p>
          <a:p>
            <a:pPr lvl="0" algn="ctr"/>
            <a:r>
              <a:rPr lang="ru-RU" sz="2400" dirty="0">
                <a:solidFill>
                  <a:prstClr val="black"/>
                </a:solidFill>
                <a:latin typeface="Times New Roman" pitchFamily="18" charset="0"/>
                <a:cs typeface="Times New Roman" pitchFamily="18" charset="0"/>
              </a:rPr>
              <a:t> образовательных отношений:</a:t>
            </a:r>
          </a:p>
          <a:p>
            <a:pPr algn="ctr"/>
            <a:r>
              <a:rPr lang="ru-RU" dirty="0" smtClean="0"/>
              <a:t>  </a:t>
            </a:r>
            <a:endParaRPr lang="ru-RU" dirty="0"/>
          </a:p>
        </p:txBody>
      </p:sp>
      <p:sp>
        <p:nvSpPr>
          <p:cNvPr id="7" name="TextBox 6"/>
          <p:cNvSpPr txBox="1"/>
          <p:nvPr/>
        </p:nvSpPr>
        <p:spPr>
          <a:xfrm>
            <a:off x="0" y="3444127"/>
            <a:ext cx="3960440" cy="646331"/>
          </a:xfrm>
          <a:prstGeom prst="rect">
            <a:avLst/>
          </a:prstGeom>
          <a:noFill/>
        </p:spPr>
        <p:txBody>
          <a:bodyPr wrap="square" rtlCol="0">
            <a:spAutoFit/>
          </a:bodyPr>
          <a:lstStyle/>
          <a:p>
            <a:r>
              <a:rPr lang="ru-RU" dirty="0" smtClean="0">
                <a:latin typeface="Times New Roman" pitchFamily="18" charset="0"/>
                <a:cs typeface="Times New Roman" pitchFamily="18" charset="0"/>
              </a:rPr>
              <a:t>3.Ознакомление </a:t>
            </a:r>
            <a:r>
              <a:rPr lang="ru-RU" dirty="0">
                <a:latin typeface="Times New Roman" pitchFamily="18" charset="0"/>
                <a:cs typeface="Times New Roman" pitchFamily="18" charset="0"/>
              </a:rPr>
              <a:t>с миром природы </a:t>
            </a:r>
            <a:r>
              <a:rPr lang="ru-RU" sz="1200" dirty="0">
                <a:latin typeface="Times New Roman" pitchFamily="18" charset="0"/>
                <a:cs typeface="Times New Roman" pitchFamily="18" charset="0"/>
              </a:rPr>
              <a:t>13</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    </a:t>
            </a:r>
          </a:p>
        </p:txBody>
      </p:sp>
      <p:sp>
        <p:nvSpPr>
          <p:cNvPr id="8" name="TextBox 7"/>
          <p:cNvSpPr txBox="1"/>
          <p:nvPr/>
        </p:nvSpPr>
        <p:spPr>
          <a:xfrm>
            <a:off x="5436096" y="3444127"/>
            <a:ext cx="3707904" cy="646331"/>
          </a:xfrm>
          <a:prstGeom prst="rect">
            <a:avLst/>
          </a:prstGeom>
          <a:noFill/>
        </p:spPr>
        <p:txBody>
          <a:bodyPr wrap="square" rtlCol="0">
            <a:spAutoFit/>
          </a:bodyPr>
          <a:lstStyle/>
          <a:p>
            <a:r>
              <a:rPr lang="ru-RU" dirty="0">
                <a:latin typeface="Times New Roman" pitchFamily="18" charset="0"/>
                <a:cs typeface="Times New Roman" pitchFamily="18" charset="0"/>
              </a:rPr>
              <a:t>4.Формирование элементарных математических </a:t>
            </a:r>
            <a:r>
              <a:rPr lang="ru-RU" dirty="0" smtClean="0">
                <a:latin typeface="Times New Roman" pitchFamily="18" charset="0"/>
                <a:cs typeface="Times New Roman" pitchFamily="18" charset="0"/>
              </a:rPr>
              <a:t>представлений </a:t>
            </a:r>
            <a:r>
              <a:rPr lang="ru-RU" sz="1100" dirty="0" smtClean="0">
                <a:latin typeface="Times New Roman" pitchFamily="18" charset="0"/>
                <a:cs typeface="Times New Roman" pitchFamily="18" charset="0"/>
              </a:rPr>
              <a:t>14</a:t>
            </a:r>
            <a:r>
              <a:rPr lang="ru-RU" dirty="0" smtClean="0"/>
              <a:t> </a:t>
            </a:r>
            <a:endParaRPr lang="ru-RU" dirty="0"/>
          </a:p>
        </p:txBody>
      </p:sp>
      <p:sp>
        <p:nvSpPr>
          <p:cNvPr id="9" name="TextBox 8"/>
          <p:cNvSpPr txBox="1"/>
          <p:nvPr/>
        </p:nvSpPr>
        <p:spPr>
          <a:xfrm>
            <a:off x="2412627" y="4097319"/>
            <a:ext cx="4898136" cy="369332"/>
          </a:xfrm>
          <a:prstGeom prst="rect">
            <a:avLst/>
          </a:prstGeom>
          <a:noFill/>
        </p:spPr>
        <p:txBody>
          <a:bodyPr wrap="none" rtlCol="0">
            <a:spAutoFit/>
          </a:bodyPr>
          <a:lstStyle/>
          <a:p>
            <a:r>
              <a:rPr lang="ru-RU" dirty="0">
                <a:latin typeface="Times New Roman" pitchFamily="18" charset="0"/>
                <a:cs typeface="Times New Roman" pitchFamily="18" charset="0"/>
              </a:rPr>
              <a:t>Этнокультурная региональная составляющая</a:t>
            </a:r>
            <a:r>
              <a:rPr lang="ru-RU" sz="1200" dirty="0">
                <a:latin typeface="Times New Roman" pitchFamily="18" charset="0"/>
                <a:cs typeface="Times New Roman" pitchFamily="18" charset="0"/>
              </a:rPr>
              <a:t>15</a:t>
            </a:r>
            <a:r>
              <a:rPr lang="ru-RU" dirty="0">
                <a:latin typeface="Times New Roman" pitchFamily="18" charset="0"/>
                <a:cs typeface="Times New Roman" pitchFamily="18" charset="0"/>
              </a:rPr>
              <a:t> </a:t>
            </a:r>
          </a:p>
        </p:txBody>
      </p:sp>
      <p:sp>
        <p:nvSpPr>
          <p:cNvPr id="10" name="TextBox 9"/>
          <p:cNvSpPr txBox="1"/>
          <p:nvPr/>
        </p:nvSpPr>
        <p:spPr>
          <a:xfrm>
            <a:off x="323528" y="4869160"/>
            <a:ext cx="8820472" cy="2031325"/>
          </a:xfrm>
          <a:prstGeom prst="rect">
            <a:avLst/>
          </a:prstGeom>
          <a:noFill/>
        </p:spPr>
        <p:txBody>
          <a:bodyPr wrap="square" rtlCol="0">
            <a:spAutoFit/>
          </a:bodyPr>
          <a:lstStyle/>
          <a:p>
            <a:r>
              <a:rPr lang="ru-RU" sz="1050" dirty="0">
                <a:latin typeface="Times New Roman" pitchFamily="18" charset="0"/>
                <a:cs typeface="Times New Roman" pitchFamily="18" charset="0"/>
              </a:rPr>
              <a:t>12</a:t>
            </a:r>
            <a:r>
              <a:rPr lang="ru-RU" sz="1400" dirty="0">
                <a:latin typeface="Times New Roman" pitchFamily="18" charset="0"/>
                <a:cs typeface="Times New Roman" pitchFamily="18" charset="0"/>
              </a:rPr>
              <a:t>От рождения до школы. Примерная общеобразовательная программа дошкольного образования/ Под ред. </a:t>
            </a:r>
            <a:r>
              <a:rPr lang="ru-RU" sz="1400" dirty="0" err="1">
                <a:latin typeface="Times New Roman" pitchFamily="18" charset="0"/>
                <a:cs typeface="Times New Roman" pitchFamily="18" charset="0"/>
              </a:rPr>
              <a:t>Н.Е.Вераксы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Т.С.Комаровой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М.А.Васильевой</a:t>
            </a:r>
            <a:r>
              <a:rPr lang="ru-RU" sz="1400" dirty="0">
                <a:latin typeface="Times New Roman" pitchFamily="18" charset="0"/>
                <a:cs typeface="Times New Roman" pitchFamily="18" charset="0"/>
              </a:rPr>
              <a:t>.- 3-е изд., </a:t>
            </a:r>
            <a:r>
              <a:rPr lang="ru-RU" sz="1400" dirty="0" err="1">
                <a:latin typeface="Times New Roman" pitchFamily="18" charset="0"/>
                <a:cs typeface="Times New Roman" pitchFamily="18" charset="0"/>
              </a:rPr>
              <a:t>испр</a:t>
            </a:r>
            <a:r>
              <a:rPr lang="ru-RU" sz="1400" dirty="0">
                <a:latin typeface="Times New Roman" pitchFamily="18" charset="0"/>
                <a:cs typeface="Times New Roman" pitchFamily="18" charset="0"/>
              </a:rPr>
              <a:t>. и доп.- М.: МОЗАИКАСИНТЕЗ, 2014.-368 с.        </a:t>
            </a:r>
            <a:r>
              <a:rPr lang="ru-RU" sz="1100" dirty="0" smtClean="0">
                <a:latin typeface="Times New Roman" pitchFamily="18" charset="0"/>
                <a:cs typeface="Times New Roman" pitchFamily="18" charset="0"/>
              </a:rPr>
              <a:t>13</a:t>
            </a:r>
            <a:r>
              <a:rPr lang="ru-RU" sz="1400" dirty="0" smtClean="0">
                <a:latin typeface="Times New Roman" pitchFamily="18" charset="0"/>
                <a:cs typeface="Times New Roman" pitchFamily="18" charset="0"/>
              </a:rPr>
              <a:t> Николаева </a:t>
            </a:r>
            <a:r>
              <a:rPr lang="ru-RU" sz="1400" dirty="0">
                <a:latin typeface="Times New Roman" pitchFamily="18" charset="0"/>
                <a:cs typeface="Times New Roman" pitchFamily="18" charset="0"/>
              </a:rPr>
              <a:t>С.Н. Парциальная программа «Юный эколог»: Для работы с детьми 3-7 лет.- М.: МОЗАИКА-СИНТЕЗ, 2017.-112 с</a:t>
            </a:r>
            <a:r>
              <a:rPr lang="ru-RU" sz="1400" dirty="0" smtClean="0">
                <a:latin typeface="Times New Roman" pitchFamily="18" charset="0"/>
                <a:cs typeface="Times New Roman" pitchFamily="18" charset="0"/>
              </a:rPr>
              <a:t>. </a:t>
            </a:r>
          </a:p>
          <a:p>
            <a:r>
              <a:rPr lang="ru-RU" sz="1400" dirty="0" smtClean="0">
                <a:latin typeface="Times New Roman" pitchFamily="18" charset="0"/>
                <a:cs typeface="Times New Roman" pitchFamily="18" charset="0"/>
              </a:rPr>
              <a:t> </a:t>
            </a:r>
            <a:r>
              <a:rPr lang="ru-RU" sz="1050" dirty="0">
                <a:latin typeface="Times New Roman" pitchFamily="18" charset="0"/>
                <a:cs typeface="Times New Roman" pitchFamily="18" charset="0"/>
              </a:rPr>
              <a:t>14</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Петерсон</a:t>
            </a:r>
            <a:r>
              <a:rPr lang="ru-RU" sz="1400" dirty="0">
                <a:latin typeface="Times New Roman" pitchFamily="18" charset="0"/>
                <a:cs typeface="Times New Roman" pitchFamily="18" charset="0"/>
              </a:rPr>
              <a:t> Л.Г. , </a:t>
            </a:r>
            <a:r>
              <a:rPr lang="ru-RU" sz="1400" dirty="0" err="1">
                <a:latin typeface="Times New Roman" pitchFamily="18" charset="0"/>
                <a:cs typeface="Times New Roman" pitchFamily="18" charset="0"/>
              </a:rPr>
              <a:t>Кочемасова</a:t>
            </a:r>
            <a:r>
              <a:rPr lang="ru-RU" sz="1400" dirty="0">
                <a:latin typeface="Times New Roman" pitchFamily="18" charset="0"/>
                <a:cs typeface="Times New Roman" pitchFamily="18" charset="0"/>
              </a:rPr>
              <a:t> Е.Е. </a:t>
            </a:r>
            <a:r>
              <a:rPr lang="ru-RU" sz="1400" dirty="0" err="1">
                <a:latin typeface="Times New Roman" pitchFamily="18" charset="0"/>
                <a:cs typeface="Times New Roman" pitchFamily="18" charset="0"/>
              </a:rPr>
              <a:t>Игралочка</a:t>
            </a:r>
            <a:r>
              <a:rPr lang="ru-RU" sz="1400" dirty="0">
                <a:latin typeface="Times New Roman" pitchFamily="18" charset="0"/>
                <a:cs typeface="Times New Roman" pitchFamily="18" charset="0"/>
              </a:rPr>
              <a:t>. Практический курс математики для дошкольников.      </a:t>
            </a:r>
            <a:r>
              <a:rPr lang="ru-RU" sz="1400" dirty="0" err="1">
                <a:latin typeface="Times New Roman" pitchFamily="18" charset="0"/>
                <a:cs typeface="Times New Roman" pitchFamily="18" charset="0"/>
              </a:rPr>
              <a:t>Петерсон</a:t>
            </a:r>
            <a:r>
              <a:rPr lang="ru-RU" sz="1400" dirty="0">
                <a:latin typeface="Times New Roman" pitchFamily="18" charset="0"/>
                <a:cs typeface="Times New Roman" pitchFamily="18" charset="0"/>
              </a:rPr>
              <a:t>  Л.Г., Холина Н.П. Раз – ступенька, два – ступенька. Практический курс  математики для дошкольников. </a:t>
            </a:r>
            <a:endParaRPr lang="ru-RU" sz="1400" dirty="0" smtClean="0">
              <a:latin typeface="Times New Roman" pitchFamily="18" charset="0"/>
              <a:cs typeface="Times New Roman" pitchFamily="18" charset="0"/>
            </a:endParaRPr>
          </a:p>
          <a:p>
            <a:r>
              <a:rPr lang="ru-RU" sz="1050" dirty="0" smtClean="0">
                <a:latin typeface="Times New Roman" pitchFamily="18" charset="0"/>
                <a:cs typeface="Times New Roman" pitchFamily="18" charset="0"/>
              </a:rPr>
              <a:t>15</a:t>
            </a:r>
            <a:r>
              <a:rPr lang="ru-RU" sz="1400" dirty="0" smtClean="0">
                <a:latin typeface="Times New Roman" pitchFamily="18" charset="0"/>
                <a:cs typeface="Times New Roman" pitchFamily="18" charset="0"/>
              </a:rPr>
              <a:t>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a:p>
            <a:r>
              <a:rPr lang="ru-RU" sz="14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2700507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UBOV\Desktop\0001-002-.jpg"/>
          <p:cNvPicPr>
            <a:picLocks noChangeAspect="1" noChangeArrowheads="1"/>
          </p:cNvPicPr>
          <p:nvPr/>
        </p:nvPicPr>
        <p:blipFill>
          <a:blip r:embed="rId2"/>
          <a:stretch>
            <a:fillRect/>
          </a:stretch>
        </p:blipFill>
        <p:spPr bwMode="auto">
          <a:xfrm>
            <a:off x="-861033" y="-352317"/>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755577" y="404664"/>
            <a:ext cx="6840760" cy="584775"/>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2.3.ОО «Речевое  развитие» </a:t>
            </a:r>
            <a:r>
              <a:rPr lang="ru-RU" sz="1200" dirty="0">
                <a:latin typeface="Times New Roman" pitchFamily="18" charset="0"/>
                <a:cs typeface="Times New Roman" pitchFamily="18" charset="0"/>
              </a:rPr>
              <a:t>16</a:t>
            </a:r>
            <a:r>
              <a:rPr lang="ru-RU" sz="3200" dirty="0">
                <a:latin typeface="Times New Roman" pitchFamily="18" charset="0"/>
                <a:cs typeface="Times New Roman" pitchFamily="18" charset="0"/>
              </a:rPr>
              <a:t> </a:t>
            </a:r>
          </a:p>
        </p:txBody>
      </p:sp>
      <p:sp>
        <p:nvSpPr>
          <p:cNvPr id="3" name="TextBox 2"/>
          <p:cNvSpPr txBox="1"/>
          <p:nvPr/>
        </p:nvSpPr>
        <p:spPr>
          <a:xfrm>
            <a:off x="3707904" y="1196752"/>
            <a:ext cx="1983172" cy="461665"/>
          </a:xfrm>
          <a:prstGeom prst="rect">
            <a:avLst/>
          </a:prstGeom>
          <a:noFill/>
        </p:spPr>
        <p:txBody>
          <a:bodyPr wrap="none" rtlCol="0">
            <a:spAutoFit/>
          </a:bodyPr>
          <a:lstStyle/>
          <a:p>
            <a:r>
              <a:rPr lang="ru-RU" sz="2400" dirty="0" smtClean="0">
                <a:latin typeface="Times New Roman" pitchFamily="18" charset="0"/>
                <a:cs typeface="Times New Roman" pitchFamily="18" charset="0"/>
              </a:rPr>
              <a:t>Направления:</a:t>
            </a:r>
            <a:endParaRPr lang="ru-RU" sz="2400" dirty="0">
              <a:latin typeface="Times New Roman" pitchFamily="18" charset="0"/>
              <a:cs typeface="Times New Roman" pitchFamily="18" charset="0"/>
            </a:endParaRPr>
          </a:p>
        </p:txBody>
      </p:sp>
      <p:sp>
        <p:nvSpPr>
          <p:cNvPr id="4" name="TextBox 3"/>
          <p:cNvSpPr txBox="1"/>
          <p:nvPr/>
        </p:nvSpPr>
        <p:spPr>
          <a:xfrm>
            <a:off x="1187624" y="1988840"/>
            <a:ext cx="1829347" cy="369332"/>
          </a:xfrm>
          <a:prstGeom prst="rect">
            <a:avLst/>
          </a:prstGeom>
          <a:noFill/>
        </p:spPr>
        <p:txBody>
          <a:bodyPr wrap="none" rtlCol="0">
            <a:spAutoFit/>
          </a:bodyPr>
          <a:lstStyle/>
          <a:p>
            <a:r>
              <a:rPr lang="ru-RU" dirty="0">
                <a:latin typeface="Times New Roman" pitchFamily="18" charset="0"/>
                <a:cs typeface="Times New Roman" pitchFamily="18" charset="0"/>
              </a:rPr>
              <a:t>1.Развитие речи </a:t>
            </a:r>
          </a:p>
        </p:txBody>
      </p:sp>
      <p:sp>
        <p:nvSpPr>
          <p:cNvPr id="6" name="TextBox 5"/>
          <p:cNvSpPr txBox="1"/>
          <p:nvPr/>
        </p:nvSpPr>
        <p:spPr>
          <a:xfrm>
            <a:off x="5632517" y="2005594"/>
            <a:ext cx="3273412" cy="369332"/>
          </a:xfrm>
          <a:prstGeom prst="rect">
            <a:avLst/>
          </a:prstGeom>
          <a:noFill/>
        </p:spPr>
        <p:txBody>
          <a:bodyPr wrap="square" rtlCol="0">
            <a:spAutoFit/>
          </a:bodyPr>
          <a:lstStyle/>
          <a:p>
            <a:r>
              <a:rPr lang="ru-RU" dirty="0">
                <a:latin typeface="Times New Roman" pitchFamily="18" charset="0"/>
                <a:cs typeface="Times New Roman" pitchFamily="18" charset="0"/>
              </a:rPr>
              <a:t>2.Художественная литература </a:t>
            </a:r>
          </a:p>
        </p:txBody>
      </p:sp>
      <p:sp>
        <p:nvSpPr>
          <p:cNvPr id="7" name="TextBox 6"/>
          <p:cNvSpPr txBox="1"/>
          <p:nvPr/>
        </p:nvSpPr>
        <p:spPr>
          <a:xfrm>
            <a:off x="1803990" y="2852936"/>
            <a:ext cx="4621458" cy="1661993"/>
          </a:xfrm>
          <a:prstGeom prst="rect">
            <a:avLst/>
          </a:prstGeom>
          <a:noFill/>
        </p:spPr>
        <p:txBody>
          <a:bodyPr wrap="none" rtlCol="0">
            <a:spAutoFit/>
          </a:bodyPr>
          <a:lstStyle/>
          <a:p>
            <a:pPr lvl="0" algn="ctr"/>
            <a:r>
              <a:rPr lang="ru-RU" sz="2400" dirty="0">
                <a:solidFill>
                  <a:prstClr val="black"/>
                </a:solidFill>
                <a:latin typeface="Times New Roman" pitchFamily="18" charset="0"/>
                <a:cs typeface="Times New Roman" pitchFamily="18" charset="0"/>
              </a:rPr>
              <a:t>Часть, формируемая участниками</a:t>
            </a:r>
          </a:p>
          <a:p>
            <a:pPr lvl="0" algn="ctr"/>
            <a:r>
              <a:rPr lang="ru-RU" sz="2400" dirty="0">
                <a:solidFill>
                  <a:prstClr val="black"/>
                </a:solidFill>
                <a:latin typeface="Times New Roman" pitchFamily="18" charset="0"/>
                <a:cs typeface="Times New Roman" pitchFamily="18" charset="0"/>
              </a:rPr>
              <a:t> образовательных отношений:</a:t>
            </a:r>
          </a:p>
          <a:p>
            <a:pPr algn="ctr"/>
            <a:endParaRPr lang="ru-RU" dirty="0" smtClean="0"/>
          </a:p>
          <a:p>
            <a:pPr algn="ctr"/>
            <a:endParaRPr lang="ru-RU" dirty="0"/>
          </a:p>
          <a:p>
            <a:pPr algn="ctr"/>
            <a:r>
              <a:rPr lang="ru-RU" dirty="0" smtClean="0"/>
              <a:t> </a:t>
            </a:r>
            <a:endParaRPr lang="ru-RU" dirty="0"/>
          </a:p>
        </p:txBody>
      </p:sp>
      <p:sp>
        <p:nvSpPr>
          <p:cNvPr id="8" name="TextBox 7"/>
          <p:cNvSpPr txBox="1"/>
          <p:nvPr/>
        </p:nvSpPr>
        <p:spPr>
          <a:xfrm>
            <a:off x="683567" y="3683932"/>
            <a:ext cx="7776865" cy="1107996"/>
          </a:xfrm>
          <a:prstGeom prst="rect">
            <a:avLst/>
          </a:prstGeom>
          <a:noFill/>
        </p:spPr>
        <p:txBody>
          <a:bodyPr wrap="square" rtlCol="0">
            <a:spAutoFit/>
          </a:bodyPr>
          <a:lstStyle/>
          <a:p>
            <a:r>
              <a:rPr lang="ru-RU" dirty="0" smtClean="0">
                <a:latin typeface="Times New Roman" pitchFamily="18" charset="0"/>
                <a:cs typeface="Times New Roman" pitchFamily="18" charset="0"/>
              </a:rPr>
              <a:t>                           Этнокультурная </a:t>
            </a:r>
            <a:r>
              <a:rPr lang="ru-RU" dirty="0">
                <a:latin typeface="Times New Roman" pitchFamily="18" charset="0"/>
                <a:cs typeface="Times New Roman" pitchFamily="18" charset="0"/>
              </a:rPr>
              <a:t>региональная </a:t>
            </a:r>
            <a:r>
              <a:rPr lang="ru-RU" dirty="0" smtClean="0">
                <a:latin typeface="Times New Roman" pitchFamily="18" charset="0"/>
                <a:cs typeface="Times New Roman" pitchFamily="18" charset="0"/>
              </a:rPr>
              <a:t>составляющая  </a:t>
            </a:r>
            <a:r>
              <a:rPr lang="ru-RU" sz="1100" dirty="0" smtClean="0">
                <a:latin typeface="Times New Roman" pitchFamily="18" charset="0"/>
                <a:cs typeface="Times New Roman" pitchFamily="18" charset="0"/>
              </a:rPr>
              <a:t>17</a:t>
            </a:r>
          </a:p>
          <a:p>
            <a:r>
              <a:rPr lang="ru-RU" sz="1600" dirty="0" smtClean="0">
                <a:latin typeface="Times New Roman" pitchFamily="18" charset="0"/>
                <a:cs typeface="Times New Roman" pitchFamily="18" charset="0"/>
              </a:rPr>
              <a:t>   Цель: </a:t>
            </a:r>
            <a:r>
              <a:rPr lang="ru-RU" sz="1600" dirty="0">
                <a:latin typeface="Times New Roman" pitchFamily="18" charset="0"/>
                <a:cs typeface="Times New Roman" pitchFamily="18" charset="0"/>
              </a:rPr>
              <a:t>развитие устойчивого интереса детей к освоению татарского языка, желание общаться, используя его для выражения своих мыслей и чувств. </a:t>
            </a:r>
            <a:endParaRPr lang="ru-RU" sz="1600" dirty="0" smtClean="0">
              <a:latin typeface="Times New Roman" pitchFamily="18" charset="0"/>
              <a:cs typeface="Times New Roman" pitchFamily="18" charset="0"/>
            </a:endParaRPr>
          </a:p>
          <a:p>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sp>
        <p:nvSpPr>
          <p:cNvPr id="9" name="TextBox 8"/>
          <p:cNvSpPr txBox="1"/>
          <p:nvPr/>
        </p:nvSpPr>
        <p:spPr>
          <a:xfrm>
            <a:off x="179512" y="5085184"/>
            <a:ext cx="8964488" cy="954107"/>
          </a:xfrm>
          <a:prstGeom prst="rect">
            <a:avLst/>
          </a:prstGeom>
          <a:noFill/>
        </p:spPr>
        <p:txBody>
          <a:bodyPr wrap="square" rtlCol="0">
            <a:spAutoFit/>
          </a:bodyPr>
          <a:lstStyle/>
          <a:p>
            <a:r>
              <a:rPr lang="ru-RU" sz="1400" dirty="0"/>
              <a:t>16 От рождения до школы. Примерная общеобразовательная программа дошкольного образования/ Под ред. </a:t>
            </a:r>
            <a:r>
              <a:rPr lang="ru-RU" sz="1400" dirty="0" err="1"/>
              <a:t>Н.Е.Вераксы</a:t>
            </a:r>
            <a:r>
              <a:rPr lang="ru-RU" sz="1400" dirty="0"/>
              <a:t>, </a:t>
            </a:r>
            <a:r>
              <a:rPr lang="ru-RU" sz="1400" dirty="0" err="1"/>
              <a:t>Т.С.Комаровой</a:t>
            </a:r>
            <a:r>
              <a:rPr lang="ru-RU" sz="1400" dirty="0"/>
              <a:t>, </a:t>
            </a:r>
            <a:r>
              <a:rPr lang="ru-RU" sz="1400" dirty="0" err="1"/>
              <a:t>М.А.Васильевой</a:t>
            </a:r>
            <a:r>
              <a:rPr lang="ru-RU" sz="1400" dirty="0"/>
              <a:t>.- 3-е изд., </a:t>
            </a:r>
            <a:r>
              <a:rPr lang="ru-RU" sz="1400" dirty="0" err="1"/>
              <a:t>испр</a:t>
            </a:r>
            <a:r>
              <a:rPr lang="ru-RU" sz="1400" dirty="0"/>
              <a:t>. и доп.- М.: МОЗАИКАСИНТЕЗ, 2014.-368 с       17 </a:t>
            </a:r>
            <a:r>
              <a:rPr lang="ru-RU" sz="1400" dirty="0" err="1"/>
              <a:t>Шаехова</a:t>
            </a:r>
            <a:r>
              <a:rPr lang="ru-RU" sz="1400" dirty="0"/>
              <a:t> Р.К. </a:t>
            </a:r>
            <a:r>
              <a:rPr lang="ru-RU" sz="1400" dirty="0" err="1"/>
              <a:t>Сөенеч</a:t>
            </a:r>
            <a:r>
              <a:rPr lang="ru-RU" sz="1400" dirty="0"/>
              <a:t>. Радость познания: региональная образовательная программа дошкольного образования. / Р.К. </a:t>
            </a:r>
            <a:r>
              <a:rPr lang="ru-RU" sz="1400" dirty="0" err="1"/>
              <a:t>Шаехова</a:t>
            </a:r>
            <a:r>
              <a:rPr lang="ru-RU" sz="1400" dirty="0"/>
              <a:t>.- Казань: </a:t>
            </a:r>
            <a:r>
              <a:rPr lang="ru-RU" sz="1400" dirty="0" err="1"/>
              <a:t>Магариф</a:t>
            </a:r>
            <a:r>
              <a:rPr lang="ru-RU" sz="1400" dirty="0"/>
              <a:t>- </a:t>
            </a:r>
            <a:r>
              <a:rPr lang="ru-RU" sz="1400" dirty="0" err="1"/>
              <a:t>Вакыт</a:t>
            </a:r>
            <a:r>
              <a:rPr lang="ru-RU" sz="1400" dirty="0"/>
              <a:t>, 2016.- 191 с </a:t>
            </a:r>
          </a:p>
        </p:txBody>
      </p:sp>
    </p:spTree>
    <p:extLst>
      <p:ext uri="{BB962C8B-B14F-4D97-AF65-F5344CB8AC3E}">
        <p14:creationId xmlns:p14="http://schemas.microsoft.com/office/powerpoint/2010/main" xmlns="" val="3945624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2133242" y="548649"/>
            <a:ext cx="4621458" cy="830997"/>
          </a:xfrm>
          <a:prstGeom prst="rect">
            <a:avLst/>
          </a:prstGeom>
          <a:noFill/>
        </p:spPr>
        <p:txBody>
          <a:bodyPr wrap="none" rtlCol="0">
            <a:spAutoFit/>
          </a:bodyPr>
          <a:lstStyle/>
          <a:p>
            <a:pPr lvl="0" algn="ctr"/>
            <a:r>
              <a:rPr lang="ru-RU" sz="2400" dirty="0">
                <a:solidFill>
                  <a:prstClr val="black"/>
                </a:solidFill>
                <a:latin typeface="Times New Roman" pitchFamily="18" charset="0"/>
                <a:cs typeface="Times New Roman" pitchFamily="18" charset="0"/>
              </a:rPr>
              <a:t>Часть, формируемая участниками</a:t>
            </a:r>
          </a:p>
          <a:p>
            <a:pPr lvl="0" algn="ctr"/>
            <a:r>
              <a:rPr lang="ru-RU" sz="2400" dirty="0">
                <a:solidFill>
                  <a:prstClr val="black"/>
                </a:solidFill>
                <a:latin typeface="Times New Roman" pitchFamily="18" charset="0"/>
                <a:cs typeface="Times New Roman" pitchFamily="18" charset="0"/>
              </a:rPr>
              <a:t> образовательных отношений:</a:t>
            </a:r>
          </a:p>
        </p:txBody>
      </p:sp>
      <p:sp>
        <p:nvSpPr>
          <p:cNvPr id="3" name="TextBox 2"/>
          <p:cNvSpPr txBox="1"/>
          <p:nvPr/>
        </p:nvSpPr>
        <p:spPr>
          <a:xfrm>
            <a:off x="611560" y="1700808"/>
            <a:ext cx="8280920" cy="3785652"/>
          </a:xfrm>
          <a:prstGeom prst="rect">
            <a:avLst/>
          </a:prstGeom>
          <a:noFill/>
        </p:spPr>
        <p:txBody>
          <a:bodyPr wrap="square" rtlCol="0">
            <a:spAutoFit/>
          </a:bodyPr>
          <a:lstStyle/>
          <a:p>
            <a:r>
              <a:rPr lang="ru-RU" dirty="0"/>
              <a:t> </a:t>
            </a:r>
            <a:r>
              <a:rPr lang="ru-RU" sz="2400" dirty="0">
                <a:latin typeface="Times New Roman" pitchFamily="18" charset="0"/>
                <a:cs typeface="Times New Roman" pitchFamily="18" charset="0"/>
              </a:rPr>
              <a:t>Главной целью речевого воспитания состоит в том, чтобы ребенок творчески осваивал нормы и правила родного языка, умел гибко их применять в конкретных ситуациях, овладел основными коммуникативными способностями.        Организация работы по реализации ЭРС осуществляется в процессе </a:t>
            </a:r>
            <a:r>
              <a:rPr lang="ru-RU" sz="2400" dirty="0" err="1" smtClean="0">
                <a:latin typeface="Times New Roman" pitchFamily="18" charset="0"/>
                <a:cs typeface="Times New Roman" pitchFamily="18" charset="0"/>
              </a:rPr>
              <a:t>воспитательно</a:t>
            </a:r>
            <a:r>
              <a:rPr lang="ru-RU" sz="2400" dirty="0" smtClean="0">
                <a:latin typeface="Times New Roman" pitchFamily="18" charset="0"/>
                <a:cs typeface="Times New Roman" pitchFamily="18" charset="0"/>
              </a:rPr>
              <a:t>-образовательной </a:t>
            </a:r>
            <a:r>
              <a:rPr lang="ru-RU" sz="2400" dirty="0">
                <a:latin typeface="Times New Roman" pitchFamily="18" charset="0"/>
                <a:cs typeface="Times New Roman" pitchFamily="18" charset="0"/>
              </a:rPr>
              <a:t>работы, режимных моментов, в разных видах деятельности (совместная деятельность педагога с детьми, самостоятельная деятельность) с согласия родителей (законных представителей) </a:t>
            </a:r>
          </a:p>
        </p:txBody>
      </p:sp>
    </p:spTree>
    <p:extLst>
      <p:ext uri="{BB962C8B-B14F-4D97-AF65-F5344CB8AC3E}">
        <p14:creationId xmlns:p14="http://schemas.microsoft.com/office/powerpoint/2010/main" xmlns="" val="2052957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LUBOV\Desktop\0001-002-.jpg"/>
          <p:cNvPicPr>
            <a:picLocks noChangeAspect="1" noChangeArrowheads="1"/>
          </p:cNvPicPr>
          <p:nvPr/>
        </p:nvPicPr>
        <p:blipFill>
          <a:blip r:embed="rId2"/>
          <a:stretch>
            <a:fillRect/>
          </a:stretch>
        </p:blipFill>
        <p:spPr bwMode="auto">
          <a:xfrm>
            <a:off x="-1316479" y="-524140"/>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0" y="404664"/>
            <a:ext cx="9612560" cy="584775"/>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2.4.ОО «Художественно-эстетическое развитие» </a:t>
            </a:r>
            <a:r>
              <a:rPr lang="ru-RU" sz="1200" dirty="0">
                <a:latin typeface="Times New Roman" pitchFamily="18" charset="0"/>
                <a:cs typeface="Times New Roman" pitchFamily="18" charset="0"/>
              </a:rPr>
              <a:t>19</a:t>
            </a:r>
            <a:r>
              <a:rPr lang="ru-RU" sz="3200" dirty="0">
                <a:latin typeface="Times New Roman" pitchFamily="18" charset="0"/>
                <a:cs typeface="Times New Roman" pitchFamily="18" charset="0"/>
              </a:rPr>
              <a:t> </a:t>
            </a:r>
          </a:p>
        </p:txBody>
      </p:sp>
      <p:sp>
        <p:nvSpPr>
          <p:cNvPr id="3" name="TextBox 2"/>
          <p:cNvSpPr txBox="1"/>
          <p:nvPr/>
        </p:nvSpPr>
        <p:spPr>
          <a:xfrm>
            <a:off x="3923928" y="1268760"/>
            <a:ext cx="1983172" cy="461665"/>
          </a:xfrm>
          <a:prstGeom prst="rect">
            <a:avLst/>
          </a:prstGeom>
          <a:noFill/>
        </p:spPr>
        <p:txBody>
          <a:bodyPr wrap="none" rtlCol="0">
            <a:spAutoFit/>
          </a:bodyPr>
          <a:lstStyle/>
          <a:p>
            <a:r>
              <a:rPr lang="ru-RU" sz="2400" dirty="0" smtClean="0">
                <a:latin typeface="Times New Roman" pitchFamily="18" charset="0"/>
                <a:cs typeface="Times New Roman" pitchFamily="18" charset="0"/>
              </a:rPr>
              <a:t>Направления:</a:t>
            </a:r>
            <a:endParaRPr lang="ru-RU" sz="2400" dirty="0">
              <a:latin typeface="Times New Roman" pitchFamily="18" charset="0"/>
              <a:cs typeface="Times New Roman" pitchFamily="18" charset="0"/>
            </a:endParaRPr>
          </a:p>
        </p:txBody>
      </p:sp>
      <p:sp>
        <p:nvSpPr>
          <p:cNvPr id="4" name="TextBox 3"/>
          <p:cNvSpPr txBox="1"/>
          <p:nvPr/>
        </p:nvSpPr>
        <p:spPr>
          <a:xfrm>
            <a:off x="1" y="1730425"/>
            <a:ext cx="2051719" cy="646331"/>
          </a:xfrm>
          <a:prstGeom prst="rect">
            <a:avLst/>
          </a:prstGeom>
          <a:noFill/>
        </p:spPr>
        <p:txBody>
          <a:bodyPr wrap="square" rtlCol="0">
            <a:spAutoFit/>
          </a:bodyPr>
          <a:lstStyle/>
          <a:p>
            <a:r>
              <a:rPr lang="ru-RU" dirty="0">
                <a:latin typeface="Times New Roman" pitchFamily="18" charset="0"/>
                <a:cs typeface="Times New Roman" pitchFamily="18" charset="0"/>
              </a:rPr>
              <a:t>1.Приобщение к искусству </a:t>
            </a:r>
          </a:p>
        </p:txBody>
      </p:sp>
      <p:sp>
        <p:nvSpPr>
          <p:cNvPr id="5" name="TextBox 4"/>
          <p:cNvSpPr txBox="1"/>
          <p:nvPr/>
        </p:nvSpPr>
        <p:spPr>
          <a:xfrm>
            <a:off x="2228559" y="1705534"/>
            <a:ext cx="2520280" cy="646331"/>
          </a:xfrm>
          <a:prstGeom prst="rect">
            <a:avLst/>
          </a:prstGeom>
          <a:noFill/>
        </p:spPr>
        <p:txBody>
          <a:bodyPr wrap="square" rtlCol="0">
            <a:spAutoFit/>
          </a:bodyPr>
          <a:lstStyle/>
          <a:p>
            <a:r>
              <a:rPr lang="ru-RU" dirty="0">
                <a:latin typeface="Times New Roman" pitchFamily="18" charset="0"/>
                <a:cs typeface="Times New Roman" pitchFamily="18" charset="0"/>
              </a:rPr>
              <a:t>2.Изобразительная деятельность </a:t>
            </a:r>
          </a:p>
        </p:txBody>
      </p:sp>
      <p:sp>
        <p:nvSpPr>
          <p:cNvPr id="6" name="TextBox 5"/>
          <p:cNvSpPr txBox="1"/>
          <p:nvPr/>
        </p:nvSpPr>
        <p:spPr>
          <a:xfrm>
            <a:off x="5220072" y="1730425"/>
            <a:ext cx="3744416" cy="646331"/>
          </a:xfrm>
          <a:prstGeom prst="rect">
            <a:avLst/>
          </a:prstGeom>
          <a:noFill/>
        </p:spPr>
        <p:txBody>
          <a:bodyPr wrap="square" rtlCol="0">
            <a:spAutoFit/>
          </a:bodyPr>
          <a:lstStyle/>
          <a:p>
            <a:r>
              <a:rPr lang="ru-RU" dirty="0">
                <a:latin typeface="Times New Roman" pitchFamily="18" charset="0"/>
                <a:cs typeface="Times New Roman" pitchFamily="18" charset="0"/>
              </a:rPr>
              <a:t>3.Конструктивная деятельность: творческое конструирование </a:t>
            </a:r>
          </a:p>
        </p:txBody>
      </p:sp>
      <p:sp>
        <p:nvSpPr>
          <p:cNvPr id="7" name="TextBox 6"/>
          <p:cNvSpPr txBox="1"/>
          <p:nvPr/>
        </p:nvSpPr>
        <p:spPr>
          <a:xfrm>
            <a:off x="2987825" y="2636912"/>
            <a:ext cx="546594" cy="369332"/>
          </a:xfrm>
          <a:prstGeom prst="rect">
            <a:avLst/>
          </a:prstGeom>
          <a:noFill/>
        </p:spPr>
        <p:txBody>
          <a:bodyPr wrap="square" rtlCol="0">
            <a:spAutoFit/>
          </a:bodyPr>
          <a:lstStyle/>
          <a:p>
            <a:r>
              <a:rPr lang="ru-RU" dirty="0" smtClean="0"/>
              <a:t>           </a:t>
            </a:r>
            <a:endParaRPr lang="ru-RU" dirty="0"/>
          </a:p>
        </p:txBody>
      </p:sp>
      <p:sp>
        <p:nvSpPr>
          <p:cNvPr id="8" name="TextBox 7"/>
          <p:cNvSpPr txBox="1"/>
          <p:nvPr/>
        </p:nvSpPr>
        <p:spPr>
          <a:xfrm>
            <a:off x="827584" y="2636912"/>
            <a:ext cx="7704855" cy="830997"/>
          </a:xfrm>
          <a:prstGeom prst="rect">
            <a:avLst/>
          </a:prstGeom>
          <a:noFill/>
        </p:spPr>
        <p:txBody>
          <a:bodyPr wrap="square" rtlCol="0">
            <a:spAutoFit/>
          </a:bodyPr>
          <a:lstStyle/>
          <a:p>
            <a:pPr lvl="0" algn="ctr"/>
            <a:r>
              <a:rPr lang="ru-RU" sz="2400" dirty="0">
                <a:solidFill>
                  <a:prstClr val="black"/>
                </a:solidFill>
                <a:latin typeface="Times New Roman" pitchFamily="18" charset="0"/>
                <a:cs typeface="Times New Roman" pitchFamily="18" charset="0"/>
              </a:rPr>
              <a:t>Часть, формируемая участниками</a:t>
            </a:r>
          </a:p>
          <a:p>
            <a:pPr lvl="0" algn="ctr"/>
            <a:r>
              <a:rPr lang="ru-RU" sz="2400" dirty="0">
                <a:solidFill>
                  <a:prstClr val="black"/>
                </a:solidFill>
                <a:latin typeface="Times New Roman" pitchFamily="18" charset="0"/>
                <a:cs typeface="Times New Roman" pitchFamily="18" charset="0"/>
              </a:rPr>
              <a:t> образовательных отношений:</a:t>
            </a:r>
          </a:p>
        </p:txBody>
      </p:sp>
      <p:sp>
        <p:nvSpPr>
          <p:cNvPr id="9" name="TextBox 8"/>
          <p:cNvSpPr txBox="1"/>
          <p:nvPr/>
        </p:nvSpPr>
        <p:spPr>
          <a:xfrm>
            <a:off x="-81167" y="3537293"/>
            <a:ext cx="3220946" cy="369332"/>
          </a:xfrm>
          <a:prstGeom prst="rect">
            <a:avLst/>
          </a:prstGeom>
          <a:noFill/>
        </p:spPr>
        <p:txBody>
          <a:bodyPr wrap="none" rtlCol="0">
            <a:spAutoFit/>
          </a:bodyPr>
          <a:lstStyle/>
          <a:p>
            <a:r>
              <a:rPr lang="ru-RU" dirty="0">
                <a:latin typeface="Times New Roman" pitchFamily="18" charset="0"/>
                <a:cs typeface="Times New Roman" pitchFamily="18" charset="0"/>
              </a:rPr>
              <a:t>Музыкальная </a:t>
            </a:r>
            <a:r>
              <a:rPr lang="ru-RU" dirty="0" smtClean="0">
                <a:latin typeface="Times New Roman" pitchFamily="18" charset="0"/>
                <a:cs typeface="Times New Roman" pitchFamily="18" charset="0"/>
              </a:rPr>
              <a:t>деятельность </a:t>
            </a:r>
            <a:r>
              <a:rPr lang="ru-RU" sz="1200" dirty="0" smtClean="0">
                <a:latin typeface="Times New Roman" pitchFamily="18" charset="0"/>
                <a:cs typeface="Times New Roman" pitchFamily="18" charset="0"/>
              </a:rPr>
              <a:t>20 </a:t>
            </a:r>
            <a:endParaRPr lang="ru-RU" sz="1200" dirty="0">
              <a:latin typeface="Times New Roman" pitchFamily="18" charset="0"/>
              <a:cs typeface="Times New Roman" pitchFamily="18" charset="0"/>
            </a:endParaRPr>
          </a:p>
        </p:txBody>
      </p:sp>
      <p:sp>
        <p:nvSpPr>
          <p:cNvPr id="10" name="TextBox 9"/>
          <p:cNvSpPr txBox="1"/>
          <p:nvPr/>
        </p:nvSpPr>
        <p:spPr>
          <a:xfrm>
            <a:off x="4245082" y="3583459"/>
            <a:ext cx="4230632" cy="646331"/>
          </a:xfrm>
          <a:prstGeom prst="rect">
            <a:avLst/>
          </a:prstGeom>
          <a:noFill/>
        </p:spPr>
        <p:txBody>
          <a:bodyPr wrap="square" rtlCol="0">
            <a:spAutoFit/>
          </a:bodyPr>
          <a:lstStyle/>
          <a:p>
            <a:r>
              <a:rPr lang="ru-RU" dirty="0">
                <a:latin typeface="Times New Roman" pitchFamily="18" charset="0"/>
                <a:cs typeface="Times New Roman" pitchFamily="18" charset="0"/>
              </a:rPr>
              <a:t>Этнокультурная региональная </a:t>
            </a:r>
            <a:r>
              <a:rPr lang="ru-RU" dirty="0" smtClean="0">
                <a:latin typeface="Times New Roman" pitchFamily="18" charset="0"/>
                <a:cs typeface="Times New Roman" pitchFamily="18" charset="0"/>
              </a:rPr>
              <a:t>составляющая </a:t>
            </a:r>
            <a:r>
              <a:rPr lang="ru-RU" sz="1200" dirty="0" smtClean="0">
                <a:latin typeface="Times New Roman" pitchFamily="18" charset="0"/>
                <a:cs typeface="Times New Roman" pitchFamily="18" charset="0"/>
              </a:rPr>
              <a:t>21 </a:t>
            </a:r>
            <a:endParaRPr lang="ru-RU" sz="1200" dirty="0">
              <a:latin typeface="Times New Roman" pitchFamily="18" charset="0"/>
              <a:cs typeface="Times New Roman" pitchFamily="18" charset="0"/>
            </a:endParaRPr>
          </a:p>
        </p:txBody>
      </p:sp>
      <p:sp>
        <p:nvSpPr>
          <p:cNvPr id="11" name="TextBox 10"/>
          <p:cNvSpPr txBox="1"/>
          <p:nvPr/>
        </p:nvSpPr>
        <p:spPr>
          <a:xfrm>
            <a:off x="-540568" y="4869160"/>
            <a:ext cx="9505056" cy="1384995"/>
          </a:xfrm>
          <a:prstGeom prst="rect">
            <a:avLst/>
          </a:prstGeom>
          <a:noFill/>
        </p:spPr>
        <p:txBody>
          <a:bodyPr wrap="square" rtlCol="0">
            <a:spAutoFit/>
          </a:bodyPr>
          <a:lstStyle/>
          <a:p>
            <a:r>
              <a:rPr lang="ru-RU" sz="1400" dirty="0">
                <a:latin typeface="Times New Roman" pitchFamily="18" charset="0"/>
                <a:cs typeface="Times New Roman" pitchFamily="18" charset="0"/>
              </a:rPr>
              <a:t>19 От рождения до школы. Примерная общеобразовательная программа дошкольного образования/ Под ред. </a:t>
            </a:r>
            <a:r>
              <a:rPr lang="ru-RU" sz="1400" dirty="0" err="1">
                <a:latin typeface="Times New Roman" pitchFamily="18" charset="0"/>
                <a:cs typeface="Times New Roman" pitchFamily="18" charset="0"/>
              </a:rPr>
              <a:t>Н.Е.Вераксы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Т.С.Комаровой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М.А.Васильевой</a:t>
            </a:r>
            <a:r>
              <a:rPr lang="ru-RU" sz="1400" dirty="0">
                <a:latin typeface="Times New Roman" pitchFamily="18" charset="0"/>
                <a:cs typeface="Times New Roman" pitchFamily="18" charset="0"/>
              </a:rPr>
              <a:t>.- 3-е изд., </a:t>
            </a:r>
            <a:r>
              <a:rPr lang="ru-RU" sz="1400" dirty="0" err="1">
                <a:latin typeface="Times New Roman" pitchFamily="18" charset="0"/>
                <a:cs typeface="Times New Roman" pitchFamily="18" charset="0"/>
              </a:rPr>
              <a:t>испр</a:t>
            </a:r>
            <a:r>
              <a:rPr lang="ru-RU" sz="1400" dirty="0">
                <a:latin typeface="Times New Roman" pitchFamily="18" charset="0"/>
                <a:cs typeface="Times New Roman" pitchFamily="18" charset="0"/>
              </a:rPr>
              <a:t>. и доп.- М.: МОЗАИКАСИНТЕЗ, 2014.-368 с       </a:t>
            </a:r>
          </a:p>
          <a:p>
            <a:r>
              <a:rPr lang="ru-RU" sz="1400" dirty="0">
                <a:latin typeface="Times New Roman" pitchFamily="18" charset="0"/>
                <a:cs typeface="Times New Roman" pitchFamily="18" charset="0"/>
              </a:rPr>
              <a:t> 20 </a:t>
            </a:r>
            <a:r>
              <a:rPr lang="ru-RU" sz="1400" dirty="0" err="1">
                <a:latin typeface="Times New Roman" pitchFamily="18" charset="0"/>
                <a:cs typeface="Times New Roman" pitchFamily="18" charset="0"/>
              </a:rPr>
              <a:t>Каплунова</a:t>
            </a:r>
            <a:r>
              <a:rPr lang="ru-RU" sz="1400" dirty="0">
                <a:latin typeface="Times New Roman" pitchFamily="18" charset="0"/>
                <a:cs typeface="Times New Roman" pitchFamily="18" charset="0"/>
              </a:rPr>
              <a:t> И.М.,  </a:t>
            </a:r>
            <a:r>
              <a:rPr lang="ru-RU" sz="1400" dirty="0" err="1">
                <a:latin typeface="Times New Roman" pitchFamily="18" charset="0"/>
                <a:cs typeface="Times New Roman" pitchFamily="18" charset="0"/>
              </a:rPr>
              <a:t>Новоскольцева</a:t>
            </a:r>
            <a:r>
              <a:rPr lang="ru-RU" sz="1400" dirty="0">
                <a:latin typeface="Times New Roman" pitchFamily="18" charset="0"/>
                <a:cs typeface="Times New Roman" pitchFamily="18" charset="0"/>
              </a:rPr>
              <a:t> И.А. Ладушки. Программа по музыкальному воспитанию детей дошкольного возраста.-Невская нота, санкт-Петербург.-2010.-63 с. </a:t>
            </a:r>
          </a:p>
          <a:p>
            <a:r>
              <a:rPr lang="ru-RU" sz="1400" dirty="0">
                <a:latin typeface="Times New Roman" pitchFamily="18" charset="0"/>
                <a:cs typeface="Times New Roman" pitchFamily="18" charset="0"/>
              </a:rPr>
              <a:t> 21.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p:txBody>
      </p:sp>
    </p:spTree>
    <p:extLst>
      <p:ext uri="{BB962C8B-B14F-4D97-AF65-F5344CB8AC3E}">
        <p14:creationId xmlns:p14="http://schemas.microsoft.com/office/powerpoint/2010/main" xmlns="" val="894464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LUBOV\Desktop\0001-002-.jpg"/>
          <p:cNvPicPr>
            <a:picLocks noChangeAspect="1" noChangeArrowheads="1"/>
          </p:cNvPicPr>
          <p:nvPr/>
        </p:nvPicPr>
        <p:blipFill>
          <a:blip r:embed="rId2"/>
          <a:stretch>
            <a:fillRect/>
          </a:stretch>
        </p:blipFill>
        <p:spPr bwMode="auto">
          <a:xfrm>
            <a:off x="-864690" y="179123"/>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827584" y="188640"/>
            <a:ext cx="7920880" cy="584775"/>
          </a:xfrm>
          <a:prstGeom prst="rect">
            <a:avLst/>
          </a:prstGeom>
          <a:noFill/>
        </p:spPr>
        <p:txBody>
          <a:bodyPr wrap="square" rtlCol="0">
            <a:spAutoFit/>
          </a:bodyPr>
          <a:lstStyle/>
          <a:p>
            <a:r>
              <a:rPr lang="ru-RU" sz="3200" dirty="0">
                <a:latin typeface="Times New Roman" pitchFamily="18" charset="0"/>
                <a:cs typeface="Times New Roman" pitchFamily="18" charset="0"/>
              </a:rPr>
              <a:t>2.5.ОО «Физическое  развитие» </a:t>
            </a:r>
            <a:r>
              <a:rPr lang="ru-RU" dirty="0">
                <a:latin typeface="Times New Roman" pitchFamily="18" charset="0"/>
                <a:cs typeface="Times New Roman" pitchFamily="18" charset="0"/>
              </a:rPr>
              <a:t>22 </a:t>
            </a:r>
          </a:p>
        </p:txBody>
      </p:sp>
      <p:sp>
        <p:nvSpPr>
          <p:cNvPr id="3" name="TextBox 2"/>
          <p:cNvSpPr txBox="1"/>
          <p:nvPr/>
        </p:nvSpPr>
        <p:spPr>
          <a:xfrm>
            <a:off x="3059832" y="821903"/>
            <a:ext cx="1983172" cy="461665"/>
          </a:xfrm>
          <a:prstGeom prst="rect">
            <a:avLst/>
          </a:prstGeom>
          <a:noFill/>
        </p:spPr>
        <p:txBody>
          <a:bodyPr wrap="none" rtlCol="0">
            <a:spAutoFit/>
          </a:bodyPr>
          <a:lstStyle/>
          <a:p>
            <a:r>
              <a:rPr lang="ru-RU" sz="2400" dirty="0" smtClean="0">
                <a:latin typeface="Times New Roman" pitchFamily="18" charset="0"/>
                <a:cs typeface="Times New Roman" pitchFamily="18" charset="0"/>
              </a:rPr>
              <a:t>Направления:</a:t>
            </a:r>
            <a:endParaRPr lang="ru-RU" sz="2400" dirty="0">
              <a:latin typeface="Times New Roman" pitchFamily="18" charset="0"/>
              <a:cs typeface="Times New Roman" pitchFamily="18" charset="0"/>
            </a:endParaRPr>
          </a:p>
        </p:txBody>
      </p:sp>
      <p:sp>
        <p:nvSpPr>
          <p:cNvPr id="4" name="TextBox 3"/>
          <p:cNvSpPr txBox="1"/>
          <p:nvPr/>
        </p:nvSpPr>
        <p:spPr>
          <a:xfrm>
            <a:off x="971600" y="1484784"/>
            <a:ext cx="2880320" cy="923330"/>
          </a:xfrm>
          <a:prstGeom prst="rect">
            <a:avLst/>
          </a:prstGeom>
          <a:noFill/>
        </p:spPr>
        <p:txBody>
          <a:bodyPr wrap="square" rtlCol="0">
            <a:spAutoFit/>
          </a:bodyPr>
          <a:lstStyle/>
          <a:p>
            <a:r>
              <a:rPr lang="ru-RU" dirty="0">
                <a:latin typeface="Times New Roman" pitchFamily="18" charset="0"/>
                <a:cs typeface="Times New Roman" pitchFamily="18" charset="0"/>
              </a:rPr>
              <a:t>1.Формирование основ здорового образа жизни </a:t>
            </a:r>
          </a:p>
          <a:p>
            <a:endParaRPr lang="ru-RU" dirty="0"/>
          </a:p>
        </p:txBody>
      </p:sp>
      <p:sp>
        <p:nvSpPr>
          <p:cNvPr id="5" name="TextBox 4"/>
          <p:cNvSpPr txBox="1"/>
          <p:nvPr/>
        </p:nvSpPr>
        <p:spPr>
          <a:xfrm>
            <a:off x="5043004" y="1634791"/>
            <a:ext cx="3491880" cy="369332"/>
          </a:xfrm>
          <a:prstGeom prst="rect">
            <a:avLst/>
          </a:prstGeom>
          <a:noFill/>
        </p:spPr>
        <p:txBody>
          <a:bodyPr wrap="square" rtlCol="0">
            <a:spAutoFit/>
          </a:bodyPr>
          <a:lstStyle/>
          <a:p>
            <a:r>
              <a:rPr lang="ru-RU" dirty="0">
                <a:latin typeface="Times New Roman" pitchFamily="18" charset="0"/>
                <a:cs typeface="Times New Roman" pitchFamily="18" charset="0"/>
              </a:rPr>
              <a:t>2.Физическая культура </a:t>
            </a:r>
          </a:p>
        </p:txBody>
      </p:sp>
      <p:sp>
        <p:nvSpPr>
          <p:cNvPr id="6" name="TextBox 5"/>
          <p:cNvSpPr txBox="1"/>
          <p:nvPr/>
        </p:nvSpPr>
        <p:spPr>
          <a:xfrm>
            <a:off x="859276" y="2429252"/>
            <a:ext cx="8100392" cy="830997"/>
          </a:xfrm>
          <a:prstGeom prst="rect">
            <a:avLst/>
          </a:prstGeom>
          <a:noFill/>
        </p:spPr>
        <p:txBody>
          <a:bodyPr wrap="square" rtlCol="0">
            <a:spAutoFit/>
          </a:bodyPr>
          <a:lstStyle/>
          <a:p>
            <a:pPr lvl="0" algn="ctr"/>
            <a:r>
              <a:rPr lang="ru-RU" sz="2400" dirty="0">
                <a:solidFill>
                  <a:prstClr val="black"/>
                </a:solidFill>
                <a:latin typeface="Times New Roman" pitchFamily="18" charset="0"/>
                <a:cs typeface="Times New Roman" pitchFamily="18" charset="0"/>
              </a:rPr>
              <a:t>Часть, формируемая участниками</a:t>
            </a:r>
          </a:p>
          <a:p>
            <a:pPr lvl="0" algn="ctr"/>
            <a:r>
              <a:rPr lang="ru-RU" sz="2400" dirty="0">
                <a:solidFill>
                  <a:prstClr val="black"/>
                </a:solidFill>
                <a:latin typeface="Times New Roman" pitchFamily="18" charset="0"/>
                <a:cs typeface="Times New Roman" pitchFamily="18" charset="0"/>
              </a:rPr>
              <a:t> образовательных отношений:</a:t>
            </a:r>
          </a:p>
        </p:txBody>
      </p:sp>
      <p:sp>
        <p:nvSpPr>
          <p:cNvPr id="7" name="TextBox 6"/>
          <p:cNvSpPr txBox="1"/>
          <p:nvPr/>
        </p:nvSpPr>
        <p:spPr>
          <a:xfrm>
            <a:off x="96385" y="3267920"/>
            <a:ext cx="9036496" cy="2308324"/>
          </a:xfrm>
          <a:prstGeom prst="rect">
            <a:avLst/>
          </a:prstGeom>
          <a:noFill/>
        </p:spPr>
        <p:txBody>
          <a:bodyPr wrap="square" rtlCol="0">
            <a:spAutoFit/>
          </a:bodyPr>
          <a:lstStyle/>
          <a:p>
            <a:r>
              <a:rPr lang="ru-RU" dirty="0" smtClean="0">
                <a:latin typeface="Times New Roman" pitchFamily="18" charset="0"/>
                <a:cs typeface="Times New Roman" pitchFamily="18" charset="0"/>
              </a:rPr>
              <a:t>                                         Этнокультурная </a:t>
            </a:r>
            <a:r>
              <a:rPr lang="ru-RU" dirty="0">
                <a:latin typeface="Times New Roman" pitchFamily="18" charset="0"/>
                <a:cs typeface="Times New Roman" pitchFamily="18" charset="0"/>
              </a:rPr>
              <a:t>региональная </a:t>
            </a:r>
            <a:r>
              <a:rPr lang="ru-RU" dirty="0" smtClean="0">
                <a:latin typeface="Times New Roman" pitchFamily="18" charset="0"/>
                <a:cs typeface="Times New Roman" pitchFamily="18" charset="0"/>
              </a:rPr>
              <a:t>составляющая </a:t>
            </a:r>
            <a:r>
              <a:rPr lang="ru-RU" sz="1200" dirty="0" smtClean="0">
                <a:latin typeface="Times New Roman" pitchFamily="18" charset="0"/>
                <a:cs typeface="Times New Roman" pitchFamily="18" charset="0"/>
              </a:rPr>
              <a:t>23 </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Задачи</a:t>
            </a:r>
            <a:r>
              <a:rPr lang="ru-RU" dirty="0">
                <a:latin typeface="Times New Roman" pitchFamily="18" charset="0"/>
                <a:cs typeface="Times New Roman" pitchFamily="18" charset="0"/>
              </a:rPr>
              <a:t>: создание условий для становления у детей ценностей здорового образа жизни; развития представления о своем теле и своих физических возможностях; приобретения двигательного опыта и совершенствования двигательной активности; формирования начальных представлений о некоторых видах спорта,  овладения подвижными играми с правилами </a:t>
            </a:r>
          </a:p>
          <a:p>
            <a:r>
              <a:rPr lang="ru-RU" dirty="0">
                <a:latin typeface="Times New Roman" pitchFamily="18" charset="0"/>
                <a:cs typeface="Times New Roman" pitchFamily="18" charset="0"/>
              </a:rPr>
              <a:t> </a:t>
            </a:r>
          </a:p>
          <a:p>
            <a:r>
              <a:rPr lang="ru-RU" dirty="0"/>
              <a:t> </a:t>
            </a:r>
          </a:p>
        </p:txBody>
      </p:sp>
      <p:sp>
        <p:nvSpPr>
          <p:cNvPr id="8" name="TextBox 7"/>
          <p:cNvSpPr txBox="1"/>
          <p:nvPr/>
        </p:nvSpPr>
        <p:spPr>
          <a:xfrm>
            <a:off x="539552" y="5576244"/>
            <a:ext cx="8604448" cy="954107"/>
          </a:xfrm>
          <a:prstGeom prst="rect">
            <a:avLst/>
          </a:prstGeom>
          <a:noFill/>
        </p:spPr>
        <p:txBody>
          <a:bodyPr wrap="square" rtlCol="0">
            <a:spAutoFit/>
          </a:bodyPr>
          <a:lstStyle/>
          <a:p>
            <a:r>
              <a:rPr lang="ru-RU" sz="1400" dirty="0">
                <a:latin typeface="Times New Roman" pitchFamily="18" charset="0"/>
                <a:cs typeface="Times New Roman" pitchFamily="18" charset="0"/>
              </a:rPr>
              <a:t>22 От рождения до школы. Примерная общеобразовательная программа дошкольного образования/ Под ред. </a:t>
            </a:r>
            <a:r>
              <a:rPr lang="ru-RU" sz="1400" dirty="0" err="1">
                <a:latin typeface="Times New Roman" pitchFamily="18" charset="0"/>
                <a:cs typeface="Times New Roman" pitchFamily="18" charset="0"/>
              </a:rPr>
              <a:t>Н.Е.Вераксы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Т.С.Комаровой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М.А.Васильевой</a:t>
            </a:r>
            <a:r>
              <a:rPr lang="ru-RU" sz="1400" dirty="0">
                <a:latin typeface="Times New Roman" pitchFamily="18" charset="0"/>
                <a:cs typeface="Times New Roman" pitchFamily="18" charset="0"/>
              </a:rPr>
              <a:t>.- 3-е изд., </a:t>
            </a:r>
            <a:r>
              <a:rPr lang="ru-RU" sz="1400" dirty="0" err="1">
                <a:latin typeface="Times New Roman" pitchFamily="18" charset="0"/>
                <a:cs typeface="Times New Roman" pitchFamily="18" charset="0"/>
              </a:rPr>
              <a:t>испр</a:t>
            </a:r>
            <a:r>
              <a:rPr lang="ru-RU" sz="1400" dirty="0">
                <a:latin typeface="Times New Roman" pitchFamily="18" charset="0"/>
                <a:cs typeface="Times New Roman" pitchFamily="18" charset="0"/>
              </a:rPr>
              <a:t>. и доп.- М.: МОЗАИКАСИНТЕЗ, 2014.-368 с       23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p:txBody>
      </p:sp>
    </p:spTree>
    <p:extLst>
      <p:ext uri="{BB962C8B-B14F-4D97-AF65-F5344CB8AC3E}">
        <p14:creationId xmlns:p14="http://schemas.microsoft.com/office/powerpoint/2010/main" xmlns="" val="31745951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796843" y="-164610"/>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827584" y="476672"/>
            <a:ext cx="8064896" cy="2246769"/>
          </a:xfrm>
          <a:prstGeom prst="rect">
            <a:avLst/>
          </a:prstGeom>
          <a:noFill/>
        </p:spPr>
        <p:txBody>
          <a:bodyPr wrap="square" rtlCol="0">
            <a:spAutoFit/>
          </a:bodyPr>
          <a:lstStyle/>
          <a:p>
            <a:r>
              <a:rPr lang="ru-RU" sz="2800" dirty="0">
                <a:latin typeface="Times New Roman" pitchFamily="18" charset="0"/>
                <a:cs typeface="Times New Roman" pitchFamily="18" charset="0"/>
              </a:rPr>
              <a:t>2.6.Формы, способы, методы и средства реализации программы с учетом возрастных и индивидуальных особенностей воспитанников, специфики их образовательных потребностей и интересов</a:t>
            </a:r>
            <a:r>
              <a:rPr lang="ru-RU" sz="2400" dirty="0">
                <a:latin typeface="Times New Roman" pitchFamily="18" charset="0"/>
                <a:cs typeface="Times New Roman" pitchFamily="18" charset="0"/>
              </a:rPr>
              <a:t>. </a:t>
            </a:r>
          </a:p>
        </p:txBody>
      </p:sp>
      <p:sp>
        <p:nvSpPr>
          <p:cNvPr id="4" name="TextBox 3"/>
          <p:cNvSpPr txBox="1"/>
          <p:nvPr/>
        </p:nvSpPr>
        <p:spPr>
          <a:xfrm>
            <a:off x="611560" y="2895956"/>
            <a:ext cx="8712968" cy="3539430"/>
          </a:xfrm>
          <a:prstGeom prst="rect">
            <a:avLst/>
          </a:prstGeom>
          <a:noFill/>
        </p:spPr>
        <p:txBody>
          <a:bodyPr wrap="square" rtlCol="0">
            <a:spAutoFit/>
          </a:bodyPr>
          <a:lstStyle/>
          <a:p>
            <a:r>
              <a:rPr lang="ru-RU" sz="2800" dirty="0">
                <a:latin typeface="Times New Roman" pitchFamily="18" charset="0"/>
                <a:cs typeface="Times New Roman" pitchFamily="18" charset="0"/>
              </a:rPr>
              <a:t>• Основные формы совместной деятельности взрослых и детей; </a:t>
            </a: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Виды детской деятельности; </a:t>
            </a: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Методы образования; </a:t>
            </a: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Взаимодействие взрослых с детьми; </a:t>
            </a: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Взаимодействие детского сада с семьей; </a:t>
            </a:r>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Взаимодействие </a:t>
            </a:r>
            <a:r>
              <a:rPr lang="ru-RU" sz="2800" dirty="0" smtClean="0">
                <a:latin typeface="Times New Roman" pitchFamily="18" charset="0"/>
                <a:cs typeface="Times New Roman" pitchFamily="18" charset="0"/>
              </a:rPr>
              <a:t>детского </a:t>
            </a:r>
            <a:r>
              <a:rPr lang="ru-RU" sz="2800" dirty="0">
                <a:latin typeface="Times New Roman" pitchFamily="18" charset="0"/>
                <a:cs typeface="Times New Roman" pitchFamily="18" charset="0"/>
              </a:rPr>
              <a:t>сада с </a:t>
            </a:r>
            <a:r>
              <a:rPr lang="ru-RU" sz="2800" dirty="0" smtClean="0">
                <a:latin typeface="Times New Roman" pitchFamily="18" charset="0"/>
                <a:cs typeface="Times New Roman" pitchFamily="18" charset="0"/>
              </a:rPr>
              <a:t>Организациями деревни</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667874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251520" y="332656"/>
            <a:ext cx="8892480" cy="5478423"/>
          </a:xfrm>
          <a:prstGeom prst="rect">
            <a:avLst/>
          </a:prstGeom>
          <a:noFill/>
        </p:spPr>
        <p:txBody>
          <a:bodyPr wrap="square" rtlCol="0">
            <a:spAutoFit/>
          </a:bodyPr>
          <a:lstStyle/>
          <a:p>
            <a:r>
              <a:rPr lang="ru-RU" sz="3200" dirty="0">
                <a:latin typeface="Times New Roman" pitchFamily="18" charset="0"/>
                <a:cs typeface="Times New Roman" pitchFamily="18" charset="0"/>
              </a:rPr>
              <a:t>III. Организационный </a:t>
            </a:r>
            <a:r>
              <a:rPr lang="ru-RU" sz="3200" dirty="0" smtClean="0">
                <a:latin typeface="Times New Roman" pitchFamily="18" charset="0"/>
                <a:cs typeface="Times New Roman" pitchFamily="18" charset="0"/>
              </a:rPr>
              <a:t>раздел</a:t>
            </a:r>
          </a:p>
          <a:p>
            <a:r>
              <a:rPr lang="ru-RU" sz="32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3.1</a:t>
            </a:r>
            <a:r>
              <a:rPr lang="ru-RU" sz="2400" dirty="0">
                <a:latin typeface="Times New Roman" pitchFamily="18" charset="0"/>
                <a:cs typeface="Times New Roman" pitchFamily="18" charset="0"/>
              </a:rPr>
              <a:t>. Организация режима пребывания детей в Учреждении </a:t>
            </a:r>
            <a:r>
              <a:rPr lang="ru-RU" sz="1600" dirty="0">
                <a:latin typeface="Times New Roman" pitchFamily="18" charset="0"/>
                <a:cs typeface="Times New Roman" pitchFamily="18" charset="0"/>
              </a:rPr>
              <a:t>24 </a:t>
            </a:r>
            <a:r>
              <a:rPr lang="ru-RU" sz="2400" dirty="0">
                <a:latin typeface="Times New Roman" pitchFamily="18" charset="0"/>
                <a:cs typeface="Times New Roman" pitchFamily="18" charset="0"/>
              </a:rPr>
              <a:t>      </a:t>
            </a:r>
            <a:r>
              <a:rPr lang="ru-RU" dirty="0">
                <a:latin typeface="Times New Roman" pitchFamily="18" charset="0"/>
                <a:cs typeface="Times New Roman" pitchFamily="18" charset="0"/>
              </a:rPr>
              <a:t>Правильный режим дня – это рациональная продолжительность и разумное чередование различных видов деятельности и отдыха детей в течение суток. При построении режима дня руководствуемся основным принципом - принципом соответствия  возрастным психофизическим особенностям детей.        Режим дня для каждой возрастной группы составлен с </a:t>
            </a:r>
            <a:r>
              <a:rPr lang="ru-RU" dirty="0" err="1">
                <a:latin typeface="Times New Roman" pitchFamily="18" charset="0"/>
                <a:cs typeface="Times New Roman" pitchFamily="18" charset="0"/>
              </a:rPr>
              <a:t>учѐтом</a:t>
            </a:r>
            <a:r>
              <a:rPr lang="ru-RU" dirty="0">
                <a:latin typeface="Times New Roman" pitchFamily="18" charset="0"/>
                <a:cs typeface="Times New Roman" pitchFamily="18" charset="0"/>
              </a:rPr>
              <a:t> режима работы учреждения и длительности пребывания в нем детей (в соответствии с Уставом) и с </a:t>
            </a:r>
            <a:r>
              <a:rPr lang="ru-RU" dirty="0" err="1">
                <a:latin typeface="Times New Roman" pitchFamily="18" charset="0"/>
                <a:cs typeface="Times New Roman" pitchFamily="18" charset="0"/>
              </a:rPr>
              <a:t>учѐтом</a:t>
            </a:r>
            <a:r>
              <a:rPr lang="ru-RU" dirty="0">
                <a:latin typeface="Times New Roman" pitchFamily="18" charset="0"/>
                <a:cs typeface="Times New Roman" pitchFamily="18" charset="0"/>
              </a:rPr>
              <a:t> климата (</a:t>
            </a:r>
            <a:r>
              <a:rPr lang="ru-RU" dirty="0" err="1">
                <a:latin typeface="Times New Roman" pitchFamily="18" charset="0"/>
                <a:cs typeface="Times New Roman" pitchFamily="18" charset="0"/>
              </a:rPr>
              <a:t>тѐплого</a:t>
            </a:r>
            <a:r>
              <a:rPr lang="ru-RU" dirty="0">
                <a:latin typeface="Times New Roman" pitchFamily="18" charset="0"/>
                <a:cs typeface="Times New Roman" pitchFamily="18" charset="0"/>
              </a:rPr>
              <a:t> и холодного периода). Ежедневная продолжительность прогулки детей составляет не менее 3-4 часа в день. Общая продолжительность дневного сна для детей дошкольного возраста 2-2,5 часа. </a:t>
            </a:r>
          </a:p>
          <a:p>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 </a:t>
            </a:r>
          </a:p>
          <a:p>
            <a:r>
              <a:rPr lang="ru-RU" dirty="0"/>
              <a:t> </a:t>
            </a:r>
          </a:p>
          <a:p>
            <a:r>
              <a:rPr lang="ru-RU" dirty="0"/>
              <a:t> </a:t>
            </a:r>
            <a:endParaRPr lang="ru-RU" sz="1400" dirty="0">
              <a:latin typeface="Times New Roman" pitchFamily="18" charset="0"/>
              <a:cs typeface="Times New Roman" pitchFamily="18" charset="0"/>
            </a:endParaRPr>
          </a:p>
          <a:p>
            <a:r>
              <a:rPr lang="ru-RU" sz="1100" dirty="0">
                <a:latin typeface="Times New Roman" pitchFamily="18" charset="0"/>
                <a:cs typeface="Times New Roman" pitchFamily="18" charset="0"/>
              </a:rPr>
              <a:t>24</a:t>
            </a:r>
            <a:r>
              <a:rPr lang="ru-RU" sz="1400" dirty="0">
                <a:latin typeface="Times New Roman" pitchFamily="18" charset="0"/>
                <a:cs typeface="Times New Roman" pitchFamily="18" charset="0"/>
              </a:rPr>
              <a:t> СанПиН 2.4.1.3147-13 «Санитарно-эпидемиологические требования к устройству, содержанию и организации режима работы в дошкольных организациях»  </a:t>
            </a:r>
          </a:p>
          <a:p>
            <a:r>
              <a:rPr lang="ru-RU" dirty="0"/>
              <a:t> </a:t>
            </a:r>
          </a:p>
        </p:txBody>
      </p:sp>
    </p:spTree>
    <p:extLst>
      <p:ext uri="{BB962C8B-B14F-4D97-AF65-F5344CB8AC3E}">
        <p14:creationId xmlns:p14="http://schemas.microsoft.com/office/powerpoint/2010/main" xmlns="" val="2814550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0" y="476672"/>
            <a:ext cx="9252520" cy="6001643"/>
          </a:xfrm>
          <a:prstGeom prst="rect">
            <a:avLst/>
          </a:prstGeom>
          <a:noFill/>
        </p:spPr>
        <p:txBody>
          <a:bodyPr wrap="square" rtlCol="0">
            <a:spAutoFit/>
          </a:bodyPr>
          <a:lstStyle/>
          <a:p>
            <a:r>
              <a:rPr lang="ru-RU" sz="2400" dirty="0">
                <a:latin typeface="Times New Roman" pitchFamily="18" charset="0"/>
                <a:cs typeface="Times New Roman" pitchFamily="18" charset="0"/>
              </a:rPr>
              <a:t>3.2. Проектирование </a:t>
            </a:r>
            <a:r>
              <a:rPr lang="ru-RU" sz="2400" dirty="0" err="1" smtClean="0">
                <a:latin typeface="Times New Roman" pitchFamily="18" charset="0"/>
                <a:cs typeface="Times New Roman" pitchFamily="18" charset="0"/>
              </a:rPr>
              <a:t>воспитательно</a:t>
            </a:r>
            <a:r>
              <a:rPr lang="ru-RU" sz="2400" dirty="0" smtClean="0">
                <a:latin typeface="Times New Roman" pitchFamily="18" charset="0"/>
                <a:cs typeface="Times New Roman" pitchFamily="18" charset="0"/>
              </a:rPr>
              <a:t>-образовательного </a:t>
            </a:r>
            <a:r>
              <a:rPr lang="ru-RU" sz="2400" dirty="0">
                <a:latin typeface="Times New Roman" pitchFamily="18" charset="0"/>
                <a:cs typeface="Times New Roman" pitchFamily="18" charset="0"/>
              </a:rPr>
              <a:t>процесса    </a:t>
            </a:r>
            <a:endParaRPr lang="ru-RU" sz="2400" dirty="0" smtClean="0">
              <a:latin typeface="Times New Roman" pitchFamily="18" charset="0"/>
              <a:cs typeface="Times New Roman" pitchFamily="18" charset="0"/>
            </a:endParaRPr>
          </a:p>
          <a:p>
            <a:r>
              <a:rPr lang="ru-RU" dirty="0" smtClean="0"/>
              <a:t>      </a:t>
            </a:r>
            <a:r>
              <a:rPr lang="ru-RU" dirty="0" err="1">
                <a:latin typeface="Times New Roman" pitchFamily="18" charset="0"/>
                <a:cs typeface="Times New Roman" pitchFamily="18" charset="0"/>
              </a:rPr>
              <a:t>Воспитательно</a:t>
            </a:r>
            <a:r>
              <a:rPr lang="ru-RU" dirty="0">
                <a:latin typeface="Times New Roman" pitchFamily="18" charset="0"/>
                <a:cs typeface="Times New Roman" pitchFamily="18" charset="0"/>
              </a:rPr>
              <a:t>-образовательный процесс строится с учетом контингента воспитанников, их индивидуальных и возрастных особенностей, социального заказа родителей. Построение образовательного процесса на комплексно-тематическом принципе с учетом интеграции образовательных областей дает возможность достичь этой цели.          Построение всего образовательного процесса вокруг одной центральной темы дает большие возможности для развития детей. Темы помогают организовать информацию оптимальным способом. У дошкольников появляются многочисленные возможности для практики, экспериментирования, развития основных навыков, понятийного мышления.          Выделение основной темы периода не означает, что абсолютно вся деятельность детей должна быть посвящена этой теме. Цель введения основной темы периода — интегрировать образовательную деятельность и избежать неоправданного дробления детской деятельности по образовательным областям.         Введение похожих тем в различных возрастных группах обеспечивает достижение единства образовательных целей и преемственности в детском развитии на протяжении всего дошкольного возраста, органичное развитие детей в соответствии с их индивидуальными возможностями.         Тематический принцип построения образовательного процесса позволяет органично вводить региональные и культурные компоненты, учитывать специфику дошкольного учреждения.         Одной теме следует уделять не менее одной недели. Оптимальный период - 2-3 недели. Тема должна быть отражена в подборе материалов, находящихся в группе и центрах (уголках) развития. </a:t>
            </a:r>
          </a:p>
          <a:p>
            <a:r>
              <a:rPr lang="ru-RU" dirty="0">
                <a:latin typeface="Times New Roman" pitchFamily="18" charset="0"/>
                <a:cs typeface="Times New Roman" pitchFamily="18" charset="0"/>
              </a:rPr>
              <a:t> </a:t>
            </a:r>
          </a:p>
        </p:txBody>
      </p:sp>
    </p:spTree>
    <p:extLst>
      <p:ext uri="{BB962C8B-B14F-4D97-AF65-F5344CB8AC3E}">
        <p14:creationId xmlns:p14="http://schemas.microsoft.com/office/powerpoint/2010/main" xmlns="" val="2814550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3"/>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08520" y="260648"/>
            <a:ext cx="9252520" cy="1077218"/>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3.3. </a:t>
            </a:r>
            <a:r>
              <a:rPr lang="ru-RU" sz="3200" dirty="0" smtClean="0">
                <a:latin typeface="Times New Roman" pitchFamily="18" charset="0"/>
                <a:cs typeface="Times New Roman" pitchFamily="18" charset="0"/>
              </a:rPr>
              <a:t>Особенности </a:t>
            </a:r>
            <a:r>
              <a:rPr lang="ru-RU" sz="3200" dirty="0">
                <a:latin typeface="Times New Roman" pitchFamily="18" charset="0"/>
                <a:cs typeface="Times New Roman" pitchFamily="18" charset="0"/>
              </a:rPr>
              <a:t>традиций, мероприятий, праздников </a:t>
            </a:r>
          </a:p>
        </p:txBody>
      </p:sp>
      <p:graphicFrame>
        <p:nvGraphicFramePr>
          <p:cNvPr id="4" name="Таблица 3"/>
          <p:cNvGraphicFramePr>
            <a:graphicFrameLocks noGrp="1"/>
          </p:cNvGraphicFramePr>
          <p:nvPr>
            <p:extLst>
              <p:ext uri="{D42A27DB-BD31-4B8C-83A1-F6EECF244321}">
                <p14:modId xmlns:p14="http://schemas.microsoft.com/office/powerpoint/2010/main" xmlns="" val="2901158624"/>
              </p:ext>
            </p:extLst>
          </p:nvPr>
        </p:nvGraphicFramePr>
        <p:xfrm>
          <a:off x="539552" y="1397000"/>
          <a:ext cx="8352927" cy="5410200"/>
        </p:xfrm>
        <a:graphic>
          <a:graphicData uri="http://schemas.openxmlformats.org/drawingml/2006/table">
            <a:tbl>
              <a:tblPr firstRow="1" bandRow="1">
                <a:tableStyleId>{5940675A-B579-460E-94D1-54222C63F5DA}</a:tableStyleId>
              </a:tblPr>
              <a:tblGrid>
                <a:gridCol w="432048"/>
                <a:gridCol w="4547377"/>
                <a:gridCol w="1518290"/>
                <a:gridCol w="1855212"/>
              </a:tblGrid>
              <a:tr h="370840">
                <a:tc>
                  <a:txBody>
                    <a:bodyPr/>
                    <a:lstStyle/>
                    <a:p>
                      <a:endParaRPr lang="ru-RU" dirty="0" smtClean="0"/>
                    </a:p>
                    <a:p>
                      <a:endParaRPr lang="ru-RU" dirty="0"/>
                    </a:p>
                  </a:txBody>
                  <a:tcPr/>
                </a:tc>
                <a:tc>
                  <a:txBody>
                    <a:bodyPr/>
                    <a:lstStyle/>
                    <a:p>
                      <a:r>
                        <a:rPr lang="ru-RU" sz="1800" dirty="0" smtClean="0">
                          <a:latin typeface="Times New Roman" pitchFamily="18" charset="0"/>
                          <a:cs typeface="Times New Roman" pitchFamily="18" charset="0"/>
                        </a:rPr>
                        <a:t>содержание</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Время проведения</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Ответственный </a:t>
                      </a:r>
                      <a:endParaRPr lang="ru-RU" sz="1800" dirty="0">
                        <a:latin typeface="Times New Roman" pitchFamily="18" charset="0"/>
                        <a:cs typeface="Times New Roman" pitchFamily="18" charset="0"/>
                      </a:endParaRPr>
                    </a:p>
                  </a:txBody>
                  <a:tcPr/>
                </a:tc>
              </a:tr>
              <a:tr h="370840">
                <a:tc>
                  <a:txBody>
                    <a:bodyPr/>
                    <a:lstStyle/>
                    <a:p>
                      <a:r>
                        <a:rPr lang="ru-RU" dirty="0" smtClean="0"/>
                        <a:t>1</a:t>
                      </a:r>
                      <a:endParaRPr lang="ru-RU" dirty="0"/>
                    </a:p>
                  </a:txBody>
                  <a:tcPr/>
                </a:tc>
                <a:tc>
                  <a:txBody>
                    <a:bodyPr/>
                    <a:lstStyle/>
                    <a:p>
                      <a:r>
                        <a:rPr lang="ru-RU" sz="1800" dirty="0" smtClean="0">
                          <a:latin typeface="Times New Roman" pitchFamily="18" charset="0"/>
                          <a:cs typeface="Times New Roman" pitchFamily="18" charset="0"/>
                        </a:rPr>
                        <a:t>Праздник «День знаний» </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сентябрь</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воспитатель</a:t>
                      </a:r>
                      <a:endParaRPr lang="ru-RU" sz="1800" dirty="0">
                        <a:latin typeface="Times New Roman" pitchFamily="18" charset="0"/>
                        <a:cs typeface="Times New Roman" pitchFamily="18" charset="0"/>
                      </a:endParaRPr>
                    </a:p>
                  </a:txBody>
                  <a:tcPr/>
                </a:tc>
              </a:tr>
              <a:tr h="370840">
                <a:tc>
                  <a:txBody>
                    <a:bodyPr/>
                    <a:lstStyle/>
                    <a:p>
                      <a:r>
                        <a:rPr lang="ru-RU" dirty="0" smtClean="0"/>
                        <a:t>2</a:t>
                      </a:r>
                      <a:endParaRPr lang="ru-RU" dirty="0"/>
                    </a:p>
                  </a:txBody>
                  <a:tcPr/>
                </a:tc>
                <a:tc>
                  <a:txBody>
                    <a:bodyPr/>
                    <a:lstStyle/>
                    <a:p>
                      <a:r>
                        <a:rPr lang="ru-RU" sz="1800" dirty="0" smtClean="0">
                          <a:latin typeface="Times New Roman" pitchFamily="18" charset="0"/>
                          <a:cs typeface="Times New Roman" pitchFamily="18" charset="0"/>
                        </a:rPr>
                        <a:t>Театрализованное представление  «На бабушкином дворе» </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сентябрь</a:t>
                      </a:r>
                      <a:endParaRPr lang="ru-RU" sz="1800"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воспитатель</a:t>
                      </a:r>
                      <a:endParaRPr kumimoji="0" lang="ru-RU"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a:tc>
              </a:tr>
              <a:tr h="370840">
                <a:tc>
                  <a:txBody>
                    <a:bodyPr/>
                    <a:lstStyle/>
                    <a:p>
                      <a:r>
                        <a:rPr lang="ru-RU" dirty="0" smtClean="0"/>
                        <a:t>3</a:t>
                      </a:r>
                      <a:endParaRPr lang="ru-RU" dirty="0"/>
                    </a:p>
                  </a:txBody>
                  <a:tcPr/>
                </a:tc>
                <a:tc>
                  <a:txBody>
                    <a:bodyPr/>
                    <a:lstStyle/>
                    <a:p>
                      <a:r>
                        <a:rPr lang="ru-RU" sz="1800" dirty="0" err="1" smtClean="0">
                          <a:latin typeface="Times New Roman" pitchFamily="18" charset="0"/>
                          <a:cs typeface="Times New Roman" pitchFamily="18" charset="0"/>
                        </a:rPr>
                        <a:t>Әбиемнем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йомшак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куллары</a:t>
                      </a:r>
                      <a:r>
                        <a:rPr lang="ru-RU" sz="1800" dirty="0" smtClean="0">
                          <a:latin typeface="Times New Roman" pitchFamily="18" charset="0"/>
                          <a:cs typeface="Times New Roman" pitchFamily="18" charset="0"/>
                        </a:rPr>
                        <a:t>» ( праздник ко Дню пожилых людей). </a:t>
                      </a:r>
                    </a:p>
                  </a:txBody>
                  <a:tcPr/>
                </a:tc>
                <a:tc>
                  <a:txBody>
                    <a:bodyPr/>
                    <a:lstStyle/>
                    <a:p>
                      <a:r>
                        <a:rPr lang="ru-RU" sz="1800" dirty="0" smtClean="0">
                          <a:latin typeface="Times New Roman" pitchFamily="18" charset="0"/>
                          <a:cs typeface="Times New Roman" pitchFamily="18" charset="0"/>
                        </a:rPr>
                        <a:t>сентябрь</a:t>
                      </a:r>
                      <a:endParaRPr lang="ru-RU" sz="1800"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воспитатель</a:t>
                      </a:r>
                      <a:endParaRPr kumimoji="0" lang="ru-RU"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a:tc>
              </a:tr>
              <a:tr h="370840">
                <a:tc>
                  <a:txBody>
                    <a:bodyPr/>
                    <a:lstStyle/>
                    <a:p>
                      <a:r>
                        <a:rPr lang="ru-RU" dirty="0" smtClean="0"/>
                        <a:t>4</a:t>
                      </a:r>
                      <a:endParaRPr lang="ru-RU" dirty="0"/>
                    </a:p>
                  </a:txBody>
                  <a:tcPr/>
                </a:tc>
                <a:tc>
                  <a:txBody>
                    <a:bodyPr/>
                    <a:lstStyle/>
                    <a:p>
                      <a:r>
                        <a:rPr lang="ru-RU" sz="1800" dirty="0" smtClean="0">
                          <a:latin typeface="Times New Roman" pitchFamily="18" charset="0"/>
                          <a:cs typeface="Times New Roman" pitchFamily="18" charset="0"/>
                        </a:rPr>
                        <a:t>Праздник  «Осенняя ярмарка</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октябрь</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воспитатель</a:t>
                      </a:r>
                      <a:endParaRPr lang="ru-RU" sz="1800" dirty="0">
                        <a:latin typeface="Times New Roman" pitchFamily="18" charset="0"/>
                        <a:cs typeface="Times New Roman" pitchFamily="18" charset="0"/>
                      </a:endParaRPr>
                    </a:p>
                  </a:txBody>
                  <a:tcPr/>
                </a:tc>
              </a:tr>
              <a:tr h="370840">
                <a:tc>
                  <a:txBody>
                    <a:bodyPr/>
                    <a:lstStyle/>
                    <a:p>
                      <a:r>
                        <a:rPr lang="ru-RU" dirty="0" smtClean="0"/>
                        <a:t>5</a:t>
                      </a:r>
                      <a:endParaRPr lang="ru-RU" dirty="0"/>
                    </a:p>
                  </a:txBody>
                  <a:tcPr/>
                </a:tc>
                <a:tc>
                  <a:txBody>
                    <a:bodyPr/>
                    <a:lstStyle/>
                    <a:p>
                      <a:r>
                        <a:rPr lang="ru-RU" sz="1800" dirty="0" smtClean="0">
                          <a:latin typeface="Times New Roman" pitchFamily="18" charset="0"/>
                          <a:cs typeface="Times New Roman" pitchFamily="18" charset="0"/>
                        </a:rPr>
                        <a:t>Концерт, посвященный Дню матери «Хорошо рядом с мамой» </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ноябрь</a:t>
                      </a:r>
                      <a:endParaRPr lang="ru-RU" sz="1800"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воспитатель</a:t>
                      </a:r>
                    </a:p>
                    <a:p>
                      <a:endParaRPr lang="ru-RU" sz="1800" dirty="0">
                        <a:latin typeface="Times New Roman" pitchFamily="18" charset="0"/>
                        <a:cs typeface="Times New Roman" pitchFamily="18" charset="0"/>
                      </a:endParaRPr>
                    </a:p>
                  </a:txBody>
                  <a:tcPr/>
                </a:tc>
              </a:tr>
              <a:tr h="370840">
                <a:tc>
                  <a:txBody>
                    <a:bodyPr/>
                    <a:lstStyle/>
                    <a:p>
                      <a:r>
                        <a:rPr lang="ru-RU" dirty="0" smtClean="0"/>
                        <a:t>6</a:t>
                      </a:r>
                      <a:endParaRPr lang="ru-RU" dirty="0"/>
                    </a:p>
                  </a:txBody>
                  <a:tcPr/>
                </a:tc>
                <a:tc>
                  <a:txBody>
                    <a:bodyPr/>
                    <a:lstStyle/>
                    <a:p>
                      <a:r>
                        <a:rPr lang="ru-RU" sz="1800" dirty="0" smtClean="0">
                          <a:latin typeface="Times New Roman" pitchFamily="18" charset="0"/>
                          <a:cs typeface="Times New Roman" pitchFamily="18" charset="0"/>
                        </a:rPr>
                        <a:t>«Новый год у ворот» новогодний утренник </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декабрь</a:t>
                      </a:r>
                      <a:endParaRPr lang="ru-RU" sz="1800"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воспитатель</a:t>
                      </a:r>
                    </a:p>
                  </a:txBody>
                  <a:tcPr/>
                </a:tc>
              </a:tr>
              <a:tr h="370840">
                <a:tc>
                  <a:txBody>
                    <a:bodyPr/>
                    <a:lstStyle/>
                    <a:p>
                      <a:r>
                        <a:rPr lang="ru-RU" dirty="0" smtClean="0"/>
                        <a:t>7</a:t>
                      </a:r>
                    </a:p>
                    <a:p>
                      <a:endParaRPr lang="ru-RU" dirty="0" smtClean="0"/>
                    </a:p>
                    <a:p>
                      <a:r>
                        <a:rPr lang="ru-RU" dirty="0" smtClean="0"/>
                        <a:t>8</a:t>
                      </a:r>
                      <a:endParaRPr lang="ru-RU" dirty="0"/>
                    </a:p>
                  </a:txBody>
                  <a:tcPr/>
                </a:tc>
                <a:tc>
                  <a:txBody>
                    <a:bodyPr/>
                    <a:lstStyle/>
                    <a:p>
                      <a:r>
                        <a:rPr lang="ru-RU" sz="1800" dirty="0" smtClean="0">
                          <a:latin typeface="Times New Roman" pitchFamily="18" charset="0"/>
                          <a:cs typeface="Times New Roman" pitchFamily="18" charset="0"/>
                        </a:rPr>
                        <a:t>«Будущий –Олимпиец» спортивный праздник</a:t>
                      </a:r>
                    </a:p>
                    <a:p>
                      <a:r>
                        <a:rPr lang="ru-RU" sz="1800" dirty="0" smtClean="0">
                          <a:latin typeface="Times New Roman" pitchFamily="18" charset="0"/>
                          <a:cs typeface="Times New Roman" pitchFamily="18" charset="0"/>
                        </a:rPr>
                        <a:t>Вечер, посвященный Дню памяти </a:t>
                      </a:r>
                      <a:r>
                        <a:rPr lang="ru-RU" sz="1800" dirty="0" err="1" smtClean="0">
                          <a:latin typeface="Times New Roman" pitchFamily="18" charset="0"/>
                          <a:cs typeface="Times New Roman" pitchFamily="18" charset="0"/>
                        </a:rPr>
                        <a:t>М.Джалиля</a:t>
                      </a:r>
                      <a:endParaRPr lang="ru-RU" sz="1800" dirty="0" smtClean="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txBody>
                  <a:tcPr/>
                </a:tc>
                <a:tc>
                  <a:txBody>
                    <a:bodyPr/>
                    <a:lstStyle/>
                    <a:p>
                      <a:pPr marL="0" indent="0">
                        <a:buFont typeface="Arial" pitchFamily="34" charset="0"/>
                        <a:buNone/>
                      </a:pPr>
                      <a:r>
                        <a:rPr lang="ru-RU" sz="1800" dirty="0" smtClean="0">
                          <a:latin typeface="Times New Roman" pitchFamily="18" charset="0"/>
                          <a:cs typeface="Times New Roman" pitchFamily="18" charset="0"/>
                        </a:rPr>
                        <a:t>Январь</a:t>
                      </a:r>
                    </a:p>
                    <a:p>
                      <a:pPr marL="0" indent="0">
                        <a:buFont typeface="Arial" pitchFamily="34" charset="0"/>
                        <a:buNone/>
                      </a:pPr>
                      <a:endParaRPr lang="ru-RU" sz="1800" dirty="0" smtClean="0">
                        <a:latin typeface="Times New Roman" pitchFamily="18" charset="0"/>
                        <a:cs typeface="Times New Roman" pitchFamily="18" charset="0"/>
                      </a:endParaRPr>
                    </a:p>
                    <a:p>
                      <a:pPr marL="0" indent="0">
                        <a:buFont typeface="Arial" pitchFamily="34" charset="0"/>
                        <a:buNone/>
                      </a:pPr>
                      <a:r>
                        <a:rPr lang="ru-RU" sz="1800" dirty="0" smtClean="0">
                          <a:latin typeface="Times New Roman" pitchFamily="18" charset="0"/>
                          <a:cs typeface="Times New Roman" pitchFamily="18" charset="0"/>
                        </a:rPr>
                        <a:t>февраль</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Воспитатель</a:t>
                      </a:r>
                    </a:p>
                    <a:p>
                      <a:endParaRPr lang="ru-RU" sz="1800" dirty="0" smtClean="0">
                        <a:latin typeface="Times New Roman" pitchFamily="18" charset="0"/>
                        <a:cs typeface="Times New Roman" pitchFamily="18" charset="0"/>
                      </a:endParaRPr>
                    </a:p>
                    <a:p>
                      <a:r>
                        <a:rPr lang="ru-RU" sz="1800" dirty="0" smtClean="0">
                          <a:latin typeface="Times New Roman" pitchFamily="18" charset="0"/>
                          <a:cs typeface="Times New Roman" pitchFamily="18" charset="0"/>
                        </a:rPr>
                        <a:t>воспитатель</a:t>
                      </a:r>
                      <a:endParaRPr lang="ru-RU" sz="18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graphicFrame>
        <p:nvGraphicFramePr>
          <p:cNvPr id="2" name="Таблица 1"/>
          <p:cNvGraphicFramePr>
            <a:graphicFrameLocks noGrp="1"/>
          </p:cNvGraphicFramePr>
          <p:nvPr>
            <p:extLst>
              <p:ext uri="{D42A27DB-BD31-4B8C-83A1-F6EECF244321}">
                <p14:modId xmlns:p14="http://schemas.microsoft.com/office/powerpoint/2010/main" xmlns="" val="2700393084"/>
              </p:ext>
            </p:extLst>
          </p:nvPr>
        </p:nvGraphicFramePr>
        <p:xfrm>
          <a:off x="467544" y="332656"/>
          <a:ext cx="8424936" cy="5308600"/>
        </p:xfrm>
        <a:graphic>
          <a:graphicData uri="http://schemas.openxmlformats.org/drawingml/2006/table">
            <a:tbl>
              <a:tblPr firstRow="1" bandRow="1">
                <a:tableStyleId>{5940675A-B579-460E-94D1-54222C63F5DA}</a:tableStyleId>
              </a:tblPr>
              <a:tblGrid>
                <a:gridCol w="576064"/>
                <a:gridCol w="4492248"/>
                <a:gridCol w="1656184"/>
                <a:gridCol w="1700440"/>
              </a:tblGrid>
              <a:tr h="360040">
                <a:tc>
                  <a:txBody>
                    <a:bodyPr/>
                    <a:lstStyle/>
                    <a:p>
                      <a:endParaRPr lang="ru-RU" dirty="0"/>
                    </a:p>
                  </a:txBody>
                  <a:tcPr/>
                </a:tc>
                <a:tc>
                  <a:txBody>
                    <a:bodyPr/>
                    <a:lstStyle/>
                    <a:p>
                      <a:endParaRPr lang="ru-RU" dirty="0"/>
                    </a:p>
                  </a:txBody>
                  <a:tcPr/>
                </a:tc>
                <a:tc>
                  <a:txBody>
                    <a:bodyPr/>
                    <a:lstStyle/>
                    <a:p>
                      <a:endParaRPr lang="ru-RU" dirty="0"/>
                    </a:p>
                  </a:txBody>
                  <a:tcPr/>
                </a:tc>
                <a:tc>
                  <a:txBody>
                    <a:bodyPr/>
                    <a:lstStyle/>
                    <a:p>
                      <a:endParaRPr lang="ru-RU" dirty="0"/>
                    </a:p>
                  </a:txBody>
                  <a:tcPr/>
                </a:tc>
              </a:tr>
              <a:tr h="370840">
                <a:tc>
                  <a:txBody>
                    <a:bodyPr/>
                    <a:lstStyle/>
                    <a:p>
                      <a:r>
                        <a:rPr lang="ru-RU" sz="1800" dirty="0" smtClean="0"/>
                        <a:t>9</a:t>
                      </a:r>
                      <a:endParaRPr lang="ru-RU" sz="1800" dirty="0">
                        <a:latin typeface="Times New Roman" pitchFamily="18" charset="0"/>
                        <a:cs typeface="Times New Roman" pitchFamily="18" charset="0"/>
                      </a:endParaRPr>
                    </a:p>
                  </a:txBody>
                  <a:tcPr/>
                </a:tc>
                <a:tc>
                  <a:txBody>
                    <a:bodyPr/>
                    <a:lstStyle/>
                    <a:p>
                      <a:r>
                        <a:rPr lang="ru-RU" sz="1800" dirty="0" smtClean="0"/>
                        <a:t>«Мы- защитники» (тематический праздник, посвященный Дню Защитника Отечества )</a:t>
                      </a:r>
                      <a:endParaRPr lang="ru-RU" sz="1800" dirty="0">
                        <a:latin typeface="Times New Roman" pitchFamily="18" charset="0"/>
                        <a:cs typeface="Times New Roman" pitchFamily="18" charset="0"/>
                      </a:endParaRPr>
                    </a:p>
                  </a:txBody>
                  <a:tcPr/>
                </a:tc>
                <a:tc>
                  <a:txBody>
                    <a:bodyPr/>
                    <a:lstStyle/>
                    <a:p>
                      <a:r>
                        <a:rPr lang="ru-RU" sz="1800" dirty="0" smtClean="0"/>
                        <a:t>февраль</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370840">
                <a:tc>
                  <a:txBody>
                    <a:bodyPr/>
                    <a:lstStyle/>
                    <a:p>
                      <a:r>
                        <a:rPr lang="ru-RU" sz="1800" dirty="0" smtClean="0"/>
                        <a:t>10</a:t>
                      </a:r>
                      <a:endParaRPr lang="ru-RU" sz="1800" dirty="0">
                        <a:latin typeface="Times New Roman" pitchFamily="18" charset="0"/>
                        <a:cs typeface="Times New Roman" pitchFamily="18" charset="0"/>
                      </a:endParaRPr>
                    </a:p>
                  </a:txBody>
                  <a:tcPr/>
                </a:tc>
                <a:tc>
                  <a:txBody>
                    <a:bodyPr/>
                    <a:lstStyle/>
                    <a:p>
                      <a:r>
                        <a:rPr lang="ru-RU" sz="1800" dirty="0" smtClean="0"/>
                        <a:t>Праздник, посвященный международному дню 8 марта</a:t>
                      </a:r>
                      <a:endParaRPr lang="ru-RU" sz="1800" dirty="0">
                        <a:latin typeface="Times New Roman" pitchFamily="18" charset="0"/>
                        <a:cs typeface="Times New Roman" pitchFamily="18" charset="0"/>
                      </a:endParaRPr>
                    </a:p>
                  </a:txBody>
                  <a:tcPr/>
                </a:tc>
                <a:tc>
                  <a:txBody>
                    <a:bodyPr/>
                    <a:lstStyle/>
                    <a:p>
                      <a:r>
                        <a:rPr lang="ru-RU" sz="1800" dirty="0" smtClean="0"/>
                        <a:t>март</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370840">
                <a:tc>
                  <a:txBody>
                    <a:bodyPr/>
                    <a:lstStyle/>
                    <a:p>
                      <a:r>
                        <a:rPr lang="ru-RU" sz="1800" dirty="0" smtClean="0"/>
                        <a:t>11</a:t>
                      </a:r>
                      <a:endParaRPr lang="ru-RU" sz="1800" dirty="0">
                        <a:latin typeface="Times New Roman" pitchFamily="18" charset="0"/>
                        <a:cs typeface="Times New Roman" pitchFamily="18" charset="0"/>
                      </a:endParaRPr>
                    </a:p>
                  </a:txBody>
                  <a:tcPr/>
                </a:tc>
                <a:tc>
                  <a:txBody>
                    <a:bodyPr/>
                    <a:lstStyle/>
                    <a:p>
                      <a:r>
                        <a:rPr lang="ru-RU" sz="1800" dirty="0" smtClean="0"/>
                        <a:t>Фольклорный праздник «</a:t>
                      </a:r>
                      <a:r>
                        <a:rPr lang="ru-RU" sz="1800" dirty="0" err="1" smtClean="0"/>
                        <a:t>Навруз</a:t>
                      </a:r>
                      <a:r>
                        <a:rPr lang="ru-RU" sz="1800" dirty="0" smtClean="0"/>
                        <a:t>»</a:t>
                      </a:r>
                      <a:endParaRPr lang="ru-RU" sz="1800" dirty="0">
                        <a:latin typeface="Times New Roman" pitchFamily="18" charset="0"/>
                        <a:cs typeface="Times New Roman" pitchFamily="18" charset="0"/>
                      </a:endParaRPr>
                    </a:p>
                  </a:txBody>
                  <a:tcPr/>
                </a:tc>
                <a:tc>
                  <a:txBody>
                    <a:bodyPr/>
                    <a:lstStyle/>
                    <a:p>
                      <a:r>
                        <a:rPr lang="ru-RU" sz="1800" dirty="0" smtClean="0"/>
                        <a:t>март</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370840">
                <a:tc>
                  <a:txBody>
                    <a:bodyPr/>
                    <a:lstStyle/>
                    <a:p>
                      <a:r>
                        <a:rPr lang="ru-RU" sz="1800" dirty="0" smtClean="0"/>
                        <a:t>12</a:t>
                      </a:r>
                      <a:endParaRPr lang="ru-RU" sz="1800" dirty="0">
                        <a:latin typeface="Times New Roman" pitchFamily="18" charset="0"/>
                        <a:cs typeface="Times New Roman" pitchFamily="18" charset="0"/>
                      </a:endParaRPr>
                    </a:p>
                  </a:txBody>
                  <a:tcPr/>
                </a:tc>
                <a:tc>
                  <a:txBody>
                    <a:bodyPr/>
                    <a:lstStyle/>
                    <a:p>
                      <a:r>
                        <a:rPr lang="ru-RU" sz="1800" dirty="0" smtClean="0"/>
                        <a:t>Спортивное мероприятие «Звездная эстафета» </a:t>
                      </a:r>
                      <a:endParaRPr lang="ru-RU" sz="1800" dirty="0">
                        <a:latin typeface="Times New Roman" pitchFamily="18" charset="0"/>
                        <a:cs typeface="Times New Roman" pitchFamily="18" charset="0"/>
                      </a:endParaRPr>
                    </a:p>
                  </a:txBody>
                  <a:tcPr/>
                </a:tc>
                <a:tc>
                  <a:txBody>
                    <a:bodyPr/>
                    <a:lstStyle/>
                    <a:p>
                      <a:r>
                        <a:rPr lang="ru-RU" sz="1800" dirty="0" smtClean="0"/>
                        <a:t>апрель</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370840">
                <a:tc>
                  <a:txBody>
                    <a:bodyPr/>
                    <a:lstStyle/>
                    <a:p>
                      <a:r>
                        <a:rPr lang="ru-RU" sz="1800" dirty="0" smtClean="0"/>
                        <a:t>13</a:t>
                      </a:r>
                      <a:endParaRPr lang="ru-RU" sz="1800" dirty="0">
                        <a:latin typeface="Times New Roman" pitchFamily="18" charset="0"/>
                        <a:cs typeface="Times New Roman" pitchFamily="18" charset="0"/>
                      </a:endParaRPr>
                    </a:p>
                  </a:txBody>
                  <a:tcPr/>
                </a:tc>
                <a:tc>
                  <a:txBody>
                    <a:bodyPr/>
                    <a:lstStyle/>
                    <a:p>
                      <a:r>
                        <a:rPr lang="ru-RU" sz="1800" dirty="0" smtClean="0"/>
                        <a:t>Вечер, посвященный дню рождения </a:t>
                      </a:r>
                      <a:r>
                        <a:rPr lang="ru-RU" sz="1800" dirty="0" err="1" smtClean="0"/>
                        <a:t>Г.Тукая</a:t>
                      </a:r>
                      <a:r>
                        <a:rPr lang="ru-RU" sz="1800" dirty="0" smtClean="0"/>
                        <a:t>  </a:t>
                      </a:r>
                    </a:p>
                    <a:p>
                      <a:endParaRPr lang="ru-RU" sz="1800" dirty="0">
                        <a:latin typeface="Times New Roman" pitchFamily="18" charset="0"/>
                        <a:cs typeface="Times New Roman" pitchFamily="18" charset="0"/>
                      </a:endParaRPr>
                    </a:p>
                  </a:txBody>
                  <a:tcPr/>
                </a:tc>
                <a:tc>
                  <a:txBody>
                    <a:bodyPr/>
                    <a:lstStyle/>
                    <a:p>
                      <a:r>
                        <a:rPr lang="ru-RU" sz="1800" dirty="0" smtClean="0"/>
                        <a:t>апрель</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370840">
                <a:tc>
                  <a:txBody>
                    <a:bodyPr/>
                    <a:lstStyle/>
                    <a:p>
                      <a:r>
                        <a:rPr lang="ru-RU" sz="1800" dirty="0" smtClean="0"/>
                        <a:t>14</a:t>
                      </a:r>
                      <a:endParaRPr lang="ru-RU" sz="1800" dirty="0">
                        <a:latin typeface="Times New Roman" pitchFamily="18" charset="0"/>
                        <a:cs typeface="Times New Roman" pitchFamily="18" charset="0"/>
                      </a:endParaRPr>
                    </a:p>
                  </a:txBody>
                  <a:tcPr/>
                </a:tc>
                <a:tc>
                  <a:txBody>
                    <a:bodyPr/>
                    <a:lstStyle/>
                    <a:p>
                      <a:r>
                        <a:rPr lang="ru-RU" sz="1800" dirty="0" smtClean="0"/>
                        <a:t>«Во имя жизни на земле» (праздник ко Дню Победы). </a:t>
                      </a:r>
                      <a:endParaRPr lang="ru-RU" sz="1800" dirty="0">
                        <a:latin typeface="Times New Roman" pitchFamily="18" charset="0"/>
                        <a:cs typeface="Times New Roman" pitchFamily="18" charset="0"/>
                      </a:endParaRPr>
                    </a:p>
                  </a:txBody>
                  <a:tcPr/>
                </a:tc>
                <a:tc>
                  <a:txBody>
                    <a:bodyPr/>
                    <a:lstStyle/>
                    <a:p>
                      <a:r>
                        <a:rPr lang="ru-RU" sz="1800" dirty="0" smtClean="0"/>
                        <a:t>май</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185420">
                <a:tc>
                  <a:txBody>
                    <a:bodyPr/>
                    <a:lstStyle/>
                    <a:p>
                      <a:r>
                        <a:rPr lang="ru-RU" sz="1800" dirty="0" smtClean="0"/>
                        <a:t>15</a:t>
                      </a:r>
                      <a:endParaRPr lang="ru-RU" sz="1800" dirty="0">
                        <a:latin typeface="Times New Roman" pitchFamily="18" charset="0"/>
                        <a:cs typeface="Times New Roman" pitchFamily="18" charset="0"/>
                      </a:endParaRPr>
                    </a:p>
                  </a:txBody>
                  <a:tcPr/>
                </a:tc>
                <a:tc>
                  <a:txBody>
                    <a:bodyPr/>
                    <a:lstStyle/>
                    <a:p>
                      <a:r>
                        <a:rPr lang="ru-RU" sz="1800" dirty="0" smtClean="0"/>
                        <a:t>«Планета знаний» (выпускной бал в подготовительной к школе группе). </a:t>
                      </a:r>
                      <a:endParaRPr lang="ru-RU" sz="1800" dirty="0">
                        <a:latin typeface="Times New Roman" pitchFamily="18" charset="0"/>
                        <a:cs typeface="Times New Roman" pitchFamily="18" charset="0"/>
                      </a:endParaRPr>
                    </a:p>
                  </a:txBody>
                  <a:tcPr/>
                </a:tc>
                <a:tc>
                  <a:txBody>
                    <a:bodyPr/>
                    <a:lstStyle/>
                    <a:p>
                      <a:r>
                        <a:rPr lang="ru-RU" sz="1800" dirty="0" smtClean="0"/>
                        <a:t>май</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185420">
                <a:tc>
                  <a:txBody>
                    <a:bodyPr/>
                    <a:lstStyle/>
                    <a:p>
                      <a:r>
                        <a:rPr lang="ru-RU" sz="1800" dirty="0" smtClean="0"/>
                        <a:t>16</a:t>
                      </a:r>
                      <a:endParaRPr lang="ru-RU" sz="1800" dirty="0">
                        <a:latin typeface="Times New Roman" pitchFamily="18" charset="0"/>
                        <a:cs typeface="Times New Roman" pitchFamily="18" charset="0"/>
                      </a:endParaRPr>
                    </a:p>
                  </a:txBody>
                  <a:tcPr/>
                </a:tc>
                <a:tc>
                  <a:txBody>
                    <a:bodyPr/>
                    <a:lstStyle/>
                    <a:p>
                      <a:r>
                        <a:rPr lang="ru-RU" sz="1800" dirty="0" smtClean="0"/>
                        <a:t>«Сабантуй» (спортивный праздник )</a:t>
                      </a:r>
                      <a:endParaRPr lang="ru-RU" sz="1800" dirty="0">
                        <a:latin typeface="Times New Roman" pitchFamily="18" charset="0"/>
                        <a:cs typeface="Times New Roman" pitchFamily="18" charset="0"/>
                      </a:endParaRPr>
                    </a:p>
                  </a:txBody>
                  <a:tcPr/>
                </a:tc>
                <a:tc>
                  <a:txBody>
                    <a:bodyPr/>
                    <a:lstStyle/>
                    <a:p>
                      <a:r>
                        <a:rPr lang="ru-RU" sz="1800" dirty="0" smtClean="0"/>
                        <a:t>июнь</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r h="185420">
                <a:tc>
                  <a:txBody>
                    <a:bodyPr/>
                    <a:lstStyle/>
                    <a:p>
                      <a:r>
                        <a:rPr lang="ru-RU" sz="1800" dirty="0" smtClean="0"/>
                        <a:t>17</a:t>
                      </a:r>
                      <a:endParaRPr lang="ru-RU" sz="1800" dirty="0">
                        <a:latin typeface="Times New Roman" pitchFamily="18" charset="0"/>
                        <a:cs typeface="Times New Roman" pitchFamily="18" charset="0"/>
                      </a:endParaRPr>
                    </a:p>
                  </a:txBody>
                  <a:tcPr/>
                </a:tc>
                <a:tc>
                  <a:txBody>
                    <a:bodyPr/>
                    <a:lstStyle/>
                    <a:p>
                      <a:r>
                        <a:rPr lang="ru-RU" sz="1800" dirty="0" smtClean="0"/>
                        <a:t>«Какого цвета лето?» </a:t>
                      </a:r>
                      <a:endParaRPr lang="ru-RU" sz="1800" dirty="0">
                        <a:latin typeface="Times New Roman" pitchFamily="18" charset="0"/>
                        <a:cs typeface="Times New Roman" pitchFamily="18" charset="0"/>
                      </a:endParaRPr>
                    </a:p>
                  </a:txBody>
                  <a:tcPr/>
                </a:tc>
                <a:tc>
                  <a:txBody>
                    <a:bodyPr/>
                    <a:lstStyle/>
                    <a:p>
                      <a:r>
                        <a:rPr lang="ru-RU" sz="1800" dirty="0" smtClean="0"/>
                        <a:t>июнь</a:t>
                      </a:r>
                      <a:endParaRPr lang="ru-RU" sz="1800" dirty="0">
                        <a:latin typeface="Times New Roman" pitchFamily="18" charset="0"/>
                        <a:cs typeface="Times New Roman" pitchFamily="18" charset="0"/>
                      </a:endParaRPr>
                    </a:p>
                  </a:txBody>
                  <a:tcPr/>
                </a:tc>
                <a:tc>
                  <a:txBody>
                    <a:bodyPr/>
                    <a:lstStyle/>
                    <a:p>
                      <a:r>
                        <a:rPr lang="ru-RU" sz="1800" dirty="0" smtClean="0"/>
                        <a:t>воспитатель</a:t>
                      </a:r>
                      <a:endParaRPr lang="ru-RU" sz="1800" dirty="0">
                        <a:latin typeface="Times New Roman" pitchFamily="18" charset="0"/>
                        <a:cs typeface="Times New Roman" pitchFamily="18" charset="0"/>
                      </a:endParaRPr>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xmlns="" val="1972769270"/>
              </p:ext>
            </p:extLst>
          </p:nvPr>
        </p:nvGraphicFramePr>
        <p:xfrm>
          <a:off x="11319164" y="1496291"/>
          <a:ext cx="208280" cy="365760"/>
        </p:xfrm>
        <a:graphic>
          <a:graphicData uri="http://schemas.openxmlformats.org/drawingml/2006/table">
            <a:tbl>
              <a:tblPr>
                <a:tableStyleId>{5940675A-B579-460E-94D1-54222C63F5DA}</a:tableStyleId>
              </a:tblPr>
              <a:tblGrid>
                <a:gridCol w="208280"/>
              </a:tblGrid>
              <a:tr h="0">
                <a:tc>
                  <a:txBody>
                    <a:bodyPr/>
                    <a:lstStyle/>
                    <a:p>
                      <a:endParaRPr lang="ru-RU" dirty="0"/>
                    </a:p>
                  </a:txBody>
                  <a:tcPr/>
                </a:tc>
              </a:tr>
            </a:tbl>
          </a:graphicData>
        </a:graphic>
      </p:graphicFrame>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BOV\Desktop\0001-002-.jpg"/>
          <p:cNvPicPr>
            <a:picLocks noChangeAspect="1" noChangeArrowheads="1"/>
          </p:cNvPicPr>
          <p:nvPr/>
        </p:nvPicPr>
        <p:blipFill>
          <a:blip r:embed="rId2"/>
          <a:stretch>
            <a:fillRect/>
          </a:stretch>
        </p:blipFill>
        <p:spPr bwMode="auto">
          <a:xfrm>
            <a:off x="0" y="142852"/>
            <a:ext cx="9144000" cy="657229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flipH="1">
            <a:off x="3820228" y="2554333"/>
            <a:ext cx="1008112" cy="369332"/>
          </a:xfrm>
          <a:prstGeom prst="rect">
            <a:avLst/>
          </a:prstGeom>
          <a:noFill/>
        </p:spPr>
        <p:txBody>
          <a:bodyPr wrap="square" rtlCol="0">
            <a:spAutoFit/>
          </a:bodyPr>
          <a:lstStyle/>
          <a:p>
            <a:endParaRPr lang="ru-RU" dirty="0"/>
          </a:p>
        </p:txBody>
      </p:sp>
      <p:sp>
        <p:nvSpPr>
          <p:cNvPr id="3" name="TextBox 2"/>
          <p:cNvSpPr txBox="1"/>
          <p:nvPr/>
        </p:nvSpPr>
        <p:spPr>
          <a:xfrm>
            <a:off x="1377427" y="476672"/>
            <a:ext cx="6048672" cy="2062103"/>
          </a:xfrm>
          <a:prstGeom prst="rect">
            <a:avLst/>
          </a:prstGeom>
          <a:noFill/>
        </p:spPr>
        <p:txBody>
          <a:bodyPr wrap="square" rtlCol="0">
            <a:spAutoFit/>
          </a:bodyPr>
          <a:lstStyle/>
          <a:p>
            <a:pPr algn="ctr"/>
            <a:r>
              <a:rPr lang="ru-RU" sz="3200" dirty="0" smtClean="0">
                <a:latin typeface="Times New Roman" pitchFamily="18" charset="0"/>
                <a:cs typeface="Times New Roman" pitchFamily="18" charset="0"/>
              </a:rPr>
              <a:t>Разделы программы:</a:t>
            </a:r>
          </a:p>
          <a:p>
            <a:pPr marL="285750" indent="-285750">
              <a:buFont typeface="Wingdings" pitchFamily="2" charset="2"/>
              <a:buChar char="v"/>
            </a:pPr>
            <a:r>
              <a:rPr lang="ru-RU" sz="3200" dirty="0" smtClean="0">
                <a:latin typeface="Times New Roman" pitchFamily="18" charset="0"/>
                <a:cs typeface="Times New Roman" pitchFamily="18" charset="0"/>
              </a:rPr>
              <a:t>Целевой</a:t>
            </a:r>
          </a:p>
          <a:p>
            <a:pPr marL="285750" indent="-285750">
              <a:buFont typeface="Wingdings" pitchFamily="2" charset="2"/>
              <a:buChar char="v"/>
            </a:pPr>
            <a:r>
              <a:rPr lang="ru-RU" sz="3200" dirty="0" smtClean="0">
                <a:latin typeface="Times New Roman" pitchFamily="18" charset="0"/>
                <a:cs typeface="Times New Roman" pitchFamily="18" charset="0"/>
              </a:rPr>
              <a:t>Содержательный </a:t>
            </a:r>
          </a:p>
          <a:p>
            <a:pPr marL="285750" indent="-285750">
              <a:buFont typeface="Wingdings" pitchFamily="2" charset="2"/>
              <a:buChar char="v"/>
            </a:pPr>
            <a:r>
              <a:rPr lang="ru-RU" sz="3200" dirty="0" smtClean="0">
                <a:latin typeface="Times New Roman" pitchFamily="18" charset="0"/>
                <a:cs typeface="Times New Roman" pitchFamily="18" charset="0"/>
              </a:rPr>
              <a:t>Организационный </a:t>
            </a:r>
            <a:endParaRPr lang="ru-RU" sz="3200" dirty="0">
              <a:latin typeface="Times New Roman" pitchFamily="18" charset="0"/>
              <a:cs typeface="Times New Roman" pitchFamily="18" charset="0"/>
            </a:endParaRPr>
          </a:p>
        </p:txBody>
      </p:sp>
      <p:sp>
        <p:nvSpPr>
          <p:cNvPr id="4" name="TextBox 3"/>
          <p:cNvSpPr txBox="1"/>
          <p:nvPr/>
        </p:nvSpPr>
        <p:spPr>
          <a:xfrm>
            <a:off x="3820228" y="3609231"/>
            <a:ext cx="45719" cy="369332"/>
          </a:xfrm>
          <a:prstGeom prst="rect">
            <a:avLst/>
          </a:prstGeom>
          <a:noFill/>
        </p:spPr>
        <p:txBody>
          <a:bodyPr wrap="square" rtlCol="0">
            <a:spAutoFit/>
          </a:bodyPr>
          <a:lstStyle/>
          <a:p>
            <a:endParaRPr lang="ru-RU" dirty="0"/>
          </a:p>
        </p:txBody>
      </p:sp>
      <p:sp>
        <p:nvSpPr>
          <p:cNvPr id="5" name="TextBox 4"/>
          <p:cNvSpPr txBox="1"/>
          <p:nvPr/>
        </p:nvSpPr>
        <p:spPr>
          <a:xfrm>
            <a:off x="1142976" y="2571744"/>
            <a:ext cx="7358114" cy="3170099"/>
          </a:xfrm>
          <a:prstGeom prst="rect">
            <a:avLst/>
          </a:prstGeom>
          <a:noFill/>
        </p:spPr>
        <p:txBody>
          <a:bodyPr wrap="square" rtlCol="0">
            <a:spAutoFit/>
          </a:bodyPr>
          <a:lstStyle/>
          <a:p>
            <a:pPr lvl="0"/>
            <a:r>
              <a:rPr lang="ru-RU" dirty="0">
                <a:solidFill>
                  <a:prstClr val="black"/>
                </a:solidFill>
              </a:rPr>
              <a:t> </a:t>
            </a:r>
            <a:r>
              <a:rPr lang="ru-RU" dirty="0" smtClean="0">
                <a:solidFill>
                  <a:prstClr val="black"/>
                </a:solidFill>
              </a:rPr>
              <a:t>                                                     </a:t>
            </a:r>
            <a:r>
              <a:rPr lang="ru-RU" sz="3200" dirty="0" smtClean="0">
                <a:solidFill>
                  <a:prstClr val="black"/>
                </a:solidFill>
                <a:latin typeface="Times New Roman" pitchFamily="18" charset="0"/>
                <a:cs typeface="Times New Roman" pitchFamily="18" charset="0"/>
              </a:rPr>
              <a:t>ООП  </a:t>
            </a:r>
            <a:r>
              <a:rPr lang="ru-RU" sz="3200" dirty="0">
                <a:solidFill>
                  <a:prstClr val="black"/>
                </a:solidFill>
                <a:latin typeface="Times New Roman" pitchFamily="18" charset="0"/>
                <a:cs typeface="Times New Roman" pitchFamily="18" charset="0"/>
              </a:rPr>
              <a:t>ДО:</a:t>
            </a:r>
          </a:p>
          <a:p>
            <a:pPr lvl="0"/>
            <a:r>
              <a:rPr lang="ru-RU" sz="2800" dirty="0">
                <a:solidFill>
                  <a:prstClr val="black"/>
                </a:solidFill>
                <a:latin typeface="Times New Roman" pitchFamily="18" charset="0"/>
                <a:cs typeface="Times New Roman" pitchFamily="18" charset="0"/>
              </a:rPr>
              <a:t>Обязательная часть </a:t>
            </a:r>
            <a:r>
              <a:rPr lang="ru-RU" sz="2800" dirty="0" smtClean="0">
                <a:solidFill>
                  <a:prstClr val="black"/>
                </a:solidFill>
                <a:latin typeface="Times New Roman" pitchFamily="18" charset="0"/>
                <a:cs typeface="Times New Roman" pitchFamily="18" charset="0"/>
              </a:rPr>
              <a:t>–</a:t>
            </a:r>
          </a:p>
          <a:p>
            <a:pPr lvl="0"/>
            <a:r>
              <a:rPr lang="ru-RU" sz="2800" dirty="0" smtClean="0">
                <a:solidFill>
                  <a:prstClr val="black"/>
                </a:solidFill>
                <a:latin typeface="Times New Roman" pitchFamily="18" charset="0"/>
                <a:cs typeface="Times New Roman" pitchFamily="18" charset="0"/>
              </a:rPr>
              <a:t> </a:t>
            </a:r>
            <a:r>
              <a:rPr lang="ru-RU" sz="2800" dirty="0">
                <a:solidFill>
                  <a:prstClr val="black"/>
                </a:solidFill>
                <a:latin typeface="Times New Roman" pitchFamily="18" charset="0"/>
                <a:cs typeface="Times New Roman" pitchFamily="18" charset="0"/>
              </a:rPr>
              <a:t>не менее 60</a:t>
            </a:r>
            <a:r>
              <a:rPr lang="ru-RU" sz="2800" dirty="0" smtClean="0">
                <a:solidFill>
                  <a:prstClr val="black"/>
                </a:solidFill>
                <a:latin typeface="Times New Roman" pitchFamily="18" charset="0"/>
                <a:cs typeface="Times New Roman" pitchFamily="18" charset="0"/>
              </a:rPr>
              <a:t>%</a:t>
            </a:r>
            <a:r>
              <a:rPr lang="ru-RU" sz="2800" dirty="0">
                <a:solidFill>
                  <a:prstClr val="black"/>
                </a:solidFill>
                <a:latin typeface="Times New Roman" pitchFamily="18" charset="0"/>
                <a:cs typeface="Times New Roman" pitchFamily="18" charset="0"/>
              </a:rPr>
              <a:t> </a:t>
            </a:r>
            <a:r>
              <a:rPr lang="ru-RU" sz="2800" dirty="0" smtClean="0">
                <a:solidFill>
                  <a:prstClr val="black"/>
                </a:solidFill>
                <a:latin typeface="Times New Roman" pitchFamily="18" charset="0"/>
                <a:cs typeface="Times New Roman" pitchFamily="18" charset="0"/>
              </a:rPr>
              <a:t>               Часть </a:t>
            </a:r>
            <a:r>
              <a:rPr lang="ru-RU" sz="2800" dirty="0">
                <a:solidFill>
                  <a:prstClr val="black"/>
                </a:solidFill>
                <a:latin typeface="Times New Roman" pitchFamily="18" charset="0"/>
                <a:cs typeface="Times New Roman" pitchFamily="18" charset="0"/>
              </a:rPr>
              <a:t>формируемая, участниками </a:t>
            </a:r>
          </a:p>
          <a:p>
            <a:pPr lvl="0"/>
            <a:r>
              <a:rPr lang="ru-RU" sz="2800" dirty="0">
                <a:solidFill>
                  <a:prstClr val="black"/>
                </a:solidFill>
                <a:latin typeface="Times New Roman" pitchFamily="18" charset="0"/>
                <a:cs typeface="Times New Roman" pitchFamily="18" charset="0"/>
              </a:rPr>
              <a:t>                               </a:t>
            </a:r>
            <a:r>
              <a:rPr lang="ru-RU" sz="2800" dirty="0" smtClean="0">
                <a:solidFill>
                  <a:prstClr val="black"/>
                </a:solidFill>
                <a:latin typeface="Times New Roman" pitchFamily="18" charset="0"/>
                <a:cs typeface="Times New Roman" pitchFamily="18" charset="0"/>
              </a:rPr>
              <a:t>образовательных </a:t>
            </a:r>
            <a:r>
              <a:rPr lang="ru-RU" sz="2800" dirty="0">
                <a:solidFill>
                  <a:prstClr val="black"/>
                </a:solidFill>
                <a:latin typeface="Times New Roman" pitchFamily="18" charset="0"/>
                <a:cs typeface="Times New Roman" pitchFamily="18" charset="0"/>
              </a:rPr>
              <a:t>отношений -  не менее 40%</a:t>
            </a:r>
          </a:p>
          <a:p>
            <a:pPr lvl="0"/>
            <a:r>
              <a:rPr lang="ru-RU" sz="2800" dirty="0" smtClean="0">
                <a:solidFill>
                  <a:prstClr val="black"/>
                </a:solidFill>
                <a:latin typeface="Times New Roman" pitchFamily="18" charset="0"/>
                <a:cs typeface="Times New Roman" pitchFamily="18" charset="0"/>
              </a:rPr>
              <a:t>                                             </a:t>
            </a:r>
            <a:endParaRPr lang="ru-RU" dirty="0"/>
          </a:p>
        </p:txBody>
      </p:sp>
      <p:sp>
        <p:nvSpPr>
          <p:cNvPr id="8" name="TextBox 7"/>
          <p:cNvSpPr txBox="1"/>
          <p:nvPr/>
        </p:nvSpPr>
        <p:spPr>
          <a:xfrm>
            <a:off x="-396552" y="5231989"/>
            <a:ext cx="9540552" cy="738664"/>
          </a:xfrm>
          <a:prstGeom prst="rect">
            <a:avLst/>
          </a:prstGeom>
          <a:noFill/>
        </p:spPr>
        <p:txBody>
          <a:bodyPr wrap="square" rtlCol="0">
            <a:spAutoFit/>
          </a:bodyPr>
          <a:lstStyle/>
          <a:p>
            <a:pPr marL="711200" marR="398145" lvl="0" algn="just"/>
            <a:r>
              <a:rPr lang="ru-RU" sz="1400" dirty="0">
                <a:solidFill>
                  <a:prstClr val="black"/>
                </a:solidFill>
                <a:latin typeface="Times New Roman"/>
                <a:ea typeface="Times New Roman"/>
              </a:rPr>
              <a:t>Пункт 2.10 Федерального государственного стандарта дошкольного образования, утв. приказом Министерства образования и науки Российской Федерации № 1155 от 17.10.2013 г. «Об утверждении федерального государственного образовательного стандарта дошкольного образования»</a:t>
            </a:r>
          </a:p>
        </p:txBody>
      </p:sp>
    </p:spTree>
    <p:extLst>
      <p:ext uri="{BB962C8B-B14F-4D97-AF65-F5344CB8AC3E}">
        <p14:creationId xmlns:p14="http://schemas.microsoft.com/office/powerpoint/2010/main" xmlns="" val="2078703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758256" y="-193566"/>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683568" y="548680"/>
            <a:ext cx="8460432" cy="1077218"/>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3.4. Особенности организации развивающей предметно-пространственной среды </a:t>
            </a:r>
          </a:p>
        </p:txBody>
      </p:sp>
      <p:sp>
        <p:nvSpPr>
          <p:cNvPr id="4" name="TextBox 3"/>
          <p:cNvSpPr txBox="1"/>
          <p:nvPr/>
        </p:nvSpPr>
        <p:spPr>
          <a:xfrm>
            <a:off x="251520" y="1844824"/>
            <a:ext cx="8784975" cy="2954655"/>
          </a:xfrm>
          <a:prstGeom prst="rect">
            <a:avLst/>
          </a:prstGeom>
          <a:noFill/>
        </p:spPr>
        <p:txBody>
          <a:bodyPr wrap="square" rtlCol="0">
            <a:spAutoFit/>
          </a:bodyPr>
          <a:lstStyle/>
          <a:p>
            <a:r>
              <a:rPr lang="ru-RU" sz="2400" dirty="0">
                <a:latin typeface="Times New Roman" pitchFamily="18" charset="0"/>
                <a:cs typeface="Times New Roman" pitchFamily="18" charset="0"/>
              </a:rPr>
              <a:t> </a:t>
            </a:r>
            <a:r>
              <a:rPr lang="ru-RU" dirty="0">
                <a:latin typeface="Times New Roman" pitchFamily="18" charset="0"/>
                <a:cs typeface="Times New Roman" pitchFamily="18" charset="0"/>
              </a:rPr>
              <a:t>Развивающая предметно-пространственная среда должна обеспечивает реализацию различных образовательных программ; учет национально-культурных, климатических условий, в которых осуществляется образовательная деятельность; учет возрастных особенностей детей.     Развивающая среда построена на следующих </a:t>
            </a:r>
            <a:r>
              <a:rPr lang="ru-RU" dirty="0" smtClean="0">
                <a:latin typeface="Times New Roman" pitchFamily="18" charset="0"/>
                <a:cs typeface="Times New Roman" pitchFamily="18" charset="0"/>
              </a:rPr>
              <a:t>принципах</a:t>
            </a:r>
            <a:r>
              <a:rPr lang="ru-RU" sz="1200" dirty="0" smtClean="0">
                <a:latin typeface="Times New Roman" pitchFamily="18" charset="0"/>
                <a:cs typeface="Times New Roman" pitchFamily="18" charset="0"/>
              </a:rPr>
              <a:t> </a:t>
            </a:r>
            <a:r>
              <a:rPr lang="ru-RU" sz="1050" dirty="0" smtClean="0">
                <a:latin typeface="Times New Roman" pitchFamily="18" charset="0"/>
                <a:cs typeface="Times New Roman" pitchFamily="18" charset="0"/>
              </a:rPr>
              <a:t>3</a:t>
            </a:r>
            <a:r>
              <a:rPr lang="ru-RU" sz="1200" dirty="0" smtClean="0">
                <a:latin typeface="Times New Roman" pitchFamily="18" charset="0"/>
                <a:cs typeface="Times New Roman" pitchFamily="18" charset="0"/>
              </a:rPr>
              <a:t>1</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1) насыщенность;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2</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трансформируемость</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полифункциональность</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4</a:t>
            </a:r>
            <a:r>
              <a:rPr lang="ru-RU" dirty="0">
                <a:latin typeface="Times New Roman" pitchFamily="18" charset="0"/>
                <a:cs typeface="Times New Roman" pitchFamily="18" charset="0"/>
              </a:rPr>
              <a:t>) вариативной;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5</a:t>
            </a:r>
            <a:r>
              <a:rPr lang="ru-RU" dirty="0">
                <a:latin typeface="Times New Roman" pitchFamily="18" charset="0"/>
                <a:cs typeface="Times New Roman" pitchFamily="18" charset="0"/>
              </a:rPr>
              <a:t>) доступность;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6</a:t>
            </a:r>
            <a:r>
              <a:rPr lang="ru-RU" dirty="0">
                <a:latin typeface="Times New Roman" pitchFamily="18" charset="0"/>
                <a:cs typeface="Times New Roman" pitchFamily="18" charset="0"/>
              </a:rPr>
              <a:t>) безопасной</a:t>
            </a:r>
          </a:p>
        </p:txBody>
      </p:sp>
      <p:sp>
        <p:nvSpPr>
          <p:cNvPr id="5" name="TextBox 4"/>
          <p:cNvSpPr txBox="1"/>
          <p:nvPr/>
        </p:nvSpPr>
        <p:spPr>
          <a:xfrm>
            <a:off x="539552" y="5517232"/>
            <a:ext cx="7881125" cy="1015663"/>
          </a:xfrm>
          <a:prstGeom prst="rect">
            <a:avLst/>
          </a:prstGeom>
          <a:noFill/>
        </p:spPr>
        <p:txBody>
          <a:bodyPr wrap="square" rtlCol="0">
            <a:spAutoFit/>
          </a:bodyPr>
          <a:lstStyle/>
          <a:p>
            <a:r>
              <a:rPr lang="ru-RU" sz="1400" dirty="0">
                <a:latin typeface="Times New Roman" pitchFamily="18" charset="0"/>
                <a:cs typeface="Times New Roman" pitchFamily="18" charset="0"/>
              </a:rPr>
              <a:t>31 Пункт 3.3. Федерального государственного стандарта дошкольного образования, утв. приказом Министерства образования и науки Российской Федерации № 1155 от 17.10.2013 г. «Об утверждении федерального государственного образовательного стандарта дошкольного образования» </a:t>
            </a:r>
          </a:p>
          <a:p>
            <a:r>
              <a:rPr lang="ru-RU" dirty="0"/>
              <a:t> </a:t>
            </a:r>
          </a:p>
        </p:txBody>
      </p:sp>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251520" y="404664"/>
            <a:ext cx="8712968" cy="6217087"/>
          </a:xfrm>
          <a:prstGeom prst="rect">
            <a:avLst/>
          </a:prstGeom>
          <a:noFill/>
        </p:spPr>
        <p:txBody>
          <a:bodyPr wrap="square" rtlCol="0">
            <a:spAutoFit/>
          </a:bodyPr>
          <a:lstStyle/>
          <a:p>
            <a:r>
              <a:rPr lang="ru-RU" sz="3200" dirty="0">
                <a:latin typeface="Times New Roman" pitchFamily="18" charset="0"/>
                <a:cs typeface="Times New Roman" pitchFamily="18" charset="0"/>
              </a:rPr>
              <a:t>Этнокультурная региональная составляющая</a:t>
            </a:r>
            <a:r>
              <a:rPr lang="ru-RU" sz="1600" dirty="0">
                <a:latin typeface="Times New Roman" pitchFamily="18" charset="0"/>
                <a:cs typeface="Times New Roman" pitchFamily="18" charset="0"/>
              </a:rPr>
              <a:t>32</a:t>
            </a:r>
            <a:r>
              <a:rPr lang="ru-RU" sz="3200" dirty="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r>
              <a:rPr lang="ru-RU" sz="3200" dirty="0" smtClean="0">
                <a:latin typeface="Times New Roman" pitchFamily="18" charset="0"/>
                <a:cs typeface="Times New Roman" pitchFamily="18" charset="0"/>
              </a:rPr>
              <a:t>      </a:t>
            </a:r>
            <a:r>
              <a:rPr lang="ru-RU" dirty="0">
                <a:latin typeface="Times New Roman" pitchFamily="18" charset="0"/>
                <a:cs typeface="Times New Roman" pitchFamily="18" charset="0"/>
              </a:rPr>
              <a:t>Дети дошкольного возраста, изучающие татарский язык, осваивают его в условиях искусственно созданной языковой среды. Языковая среда имеет развивающий характер. Понятие языковой развивающей среды включает как собственно языковое окружение (языковую среду), так и развивающую предметно-пространственную среду ребенка.        В детском саду созданы условия для образовательной деятельности. В </a:t>
            </a:r>
            <a:r>
              <a:rPr lang="ru-RU" dirty="0" err="1">
                <a:latin typeface="Times New Roman" pitchFamily="18" charset="0"/>
                <a:cs typeface="Times New Roman" pitchFamily="18" charset="0"/>
              </a:rPr>
              <a:t>нѐм</a:t>
            </a:r>
            <a:r>
              <a:rPr lang="ru-RU" dirty="0">
                <a:latin typeface="Times New Roman" pitchFamily="18" charset="0"/>
                <a:cs typeface="Times New Roman" pitchFamily="18" charset="0"/>
              </a:rPr>
              <a:t> имеются государственные символы РТ и РФ, фотографии с изображением главных достопримечательностей родного города, столицы, красочные альбомы татарского (русского) декоративно-прикладного искусства, развивающие игры, различные детские рисунки, проекты, мнемосхемы, игрушки - герои татарских сказок, детская художественная литература, аудио-, видеозаписи и т. д. Научиться говорить на татарском языке – это не только выучить слова и выражения, но и научиться жить в другом культурном пространстве. Изучение другого языка – это и знакомство с другой культурой, с праздниками и обычаями другого народа, сказками, детскими играми и фольклором. Таким образом, в понятие языковой среды, добавляется слово культурная.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a:p>
            <a:r>
              <a:rPr lang="ru-RU" dirty="0"/>
              <a:t> </a:t>
            </a:r>
          </a:p>
          <a:p>
            <a:r>
              <a:rPr lang="ru-RU" sz="1200" dirty="0"/>
              <a:t> </a:t>
            </a:r>
            <a:r>
              <a:rPr lang="ru-RU" sz="1050" dirty="0">
                <a:latin typeface="Times New Roman" pitchFamily="18" charset="0"/>
                <a:cs typeface="Times New Roman" pitchFamily="18" charset="0"/>
              </a:rPr>
              <a:t>32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a:p>
            <a:r>
              <a:rPr lang="ru-RU" dirty="0"/>
              <a:t> </a:t>
            </a:r>
          </a:p>
        </p:txBody>
      </p:sp>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403648" y="548680"/>
            <a:ext cx="6624736" cy="1077218"/>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3.5. Кадровые  условия реализации  ООП ДО </a:t>
            </a:r>
          </a:p>
        </p:txBody>
      </p:sp>
      <p:sp>
        <p:nvSpPr>
          <p:cNvPr id="3" name="TextBox 2"/>
          <p:cNvSpPr txBox="1"/>
          <p:nvPr/>
        </p:nvSpPr>
        <p:spPr>
          <a:xfrm>
            <a:off x="179512" y="2229464"/>
            <a:ext cx="9145016" cy="1938992"/>
          </a:xfrm>
          <a:prstGeom prst="rect">
            <a:avLst/>
          </a:prstGeom>
          <a:noFill/>
        </p:spPr>
        <p:txBody>
          <a:bodyPr wrap="square" rtlCol="0">
            <a:spAutoFit/>
          </a:bodyPr>
          <a:lstStyle/>
          <a:p>
            <a:r>
              <a:rPr lang="ru-RU" sz="2400" dirty="0">
                <a:latin typeface="Times New Roman" pitchFamily="18" charset="0"/>
                <a:cs typeface="Times New Roman" pitchFamily="18" charset="0"/>
              </a:rPr>
              <a:t>Управленческие </a:t>
            </a:r>
            <a:r>
              <a:rPr lang="ru-RU" sz="2400" dirty="0" smtClean="0">
                <a:latin typeface="Times New Roman" pitchFamily="18" charset="0"/>
                <a:cs typeface="Times New Roman" pitchFamily="18" charset="0"/>
              </a:rPr>
              <a:t>кадры</a:t>
            </a:r>
          </a:p>
          <a:p>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                                           Воспитатель</a:t>
            </a:r>
          </a:p>
          <a:p>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                                                                     Младший воспитатель</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19233" y="-183400"/>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539552" y="260648"/>
            <a:ext cx="8280920" cy="584775"/>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3.6. Материально-техническое обеспечение </a:t>
            </a:r>
          </a:p>
        </p:txBody>
      </p:sp>
      <p:sp>
        <p:nvSpPr>
          <p:cNvPr id="3" name="TextBox 2"/>
          <p:cNvSpPr txBox="1"/>
          <p:nvPr/>
        </p:nvSpPr>
        <p:spPr>
          <a:xfrm>
            <a:off x="107504" y="1052736"/>
            <a:ext cx="8928992" cy="5632311"/>
          </a:xfrm>
          <a:prstGeom prst="rect">
            <a:avLst/>
          </a:prstGeom>
          <a:noFill/>
        </p:spPr>
        <p:txBody>
          <a:bodyPr wrap="square" rtlCol="0">
            <a:spAutoFit/>
          </a:bodyPr>
          <a:lstStyle/>
          <a:p>
            <a:r>
              <a:rPr lang="ru-RU" dirty="0"/>
              <a:t> </a:t>
            </a:r>
            <a:r>
              <a:rPr lang="ru-RU" dirty="0">
                <a:latin typeface="Times New Roman" pitchFamily="18" charset="0"/>
                <a:cs typeface="Times New Roman" pitchFamily="18" charset="0"/>
              </a:rPr>
              <a:t>В образовательном учреждении функционируют</a:t>
            </a:r>
            <a:r>
              <a:rPr lang="ru-RU" dirty="0" smtClean="0">
                <a:latin typeface="Times New Roman" pitchFamily="18" charset="0"/>
                <a:cs typeface="Times New Roman" pitchFamily="18" charset="0"/>
              </a:rPr>
              <a:t>:</a:t>
            </a:r>
          </a:p>
          <a:p>
            <a:pPr marL="285750" indent="-285750">
              <a:buFontTx/>
              <a:buChar char="-"/>
            </a:pPr>
            <a:r>
              <a:rPr lang="ru-RU" dirty="0" smtClean="0">
                <a:latin typeface="Times New Roman" pitchFamily="18" charset="0"/>
                <a:cs typeface="Times New Roman" pitchFamily="18" charset="0"/>
              </a:rPr>
              <a:t>игровая; </a:t>
            </a:r>
          </a:p>
          <a:p>
            <a:pPr marL="285750" indent="-285750">
              <a:buFontTx/>
              <a:buChar char="-"/>
            </a:pPr>
            <a:r>
              <a:rPr lang="ru-RU" dirty="0" smtClean="0">
                <a:latin typeface="Times New Roman" pitchFamily="18" charset="0"/>
                <a:cs typeface="Times New Roman" pitchFamily="18" charset="0"/>
              </a:rPr>
              <a:t>- спальня;</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раздевалка;</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объекты хозяйственно-бытового и санитарно-гигиенического назначения (</a:t>
            </a:r>
            <a:r>
              <a:rPr lang="ru-RU" dirty="0" err="1">
                <a:latin typeface="Times New Roman" pitchFamily="18" charset="0"/>
                <a:cs typeface="Times New Roman" pitchFamily="18" charset="0"/>
              </a:rPr>
              <a:t>постирочная</a:t>
            </a:r>
            <a:r>
              <a:rPr lang="ru-RU" dirty="0">
                <a:latin typeface="Times New Roman" pitchFamily="18" charset="0"/>
                <a:cs typeface="Times New Roman" pitchFamily="18" charset="0"/>
              </a:rPr>
              <a:t>, пищеблок, туалетные комнаты, служебные помещения</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электрощитовая</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marL="285750" indent="-285750">
              <a:buFontTx/>
              <a:buChar char="-"/>
            </a:pPr>
            <a:r>
              <a:rPr lang="ru-RU" dirty="0" smtClean="0">
                <a:latin typeface="Times New Roman" pitchFamily="18" charset="0"/>
                <a:cs typeface="Times New Roman" pitchFamily="18" charset="0"/>
              </a:rPr>
              <a:t>- физкультурный </a:t>
            </a:r>
            <a:r>
              <a:rPr lang="ru-RU" dirty="0">
                <a:latin typeface="Times New Roman" pitchFamily="18" charset="0"/>
                <a:cs typeface="Times New Roman" pitchFamily="18" charset="0"/>
              </a:rPr>
              <a:t>зал; </a:t>
            </a:r>
            <a:endParaRPr lang="ru-RU" dirty="0" smtClean="0">
              <a:latin typeface="Times New Roman" pitchFamily="18" charset="0"/>
              <a:cs typeface="Times New Roman" pitchFamily="18" charset="0"/>
            </a:endParaRP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кабинет заведующего; </a:t>
            </a:r>
            <a:endParaRPr lang="ru-RU" dirty="0" smtClean="0">
              <a:latin typeface="Times New Roman" pitchFamily="18" charset="0"/>
              <a:cs typeface="Times New Roman" pitchFamily="18" charset="0"/>
            </a:endParaRP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кабинет национального быта; </a:t>
            </a:r>
            <a:endParaRPr lang="ru-RU" dirty="0" smtClean="0">
              <a:latin typeface="Times New Roman" pitchFamily="18" charset="0"/>
              <a:cs typeface="Times New Roman" pitchFamily="18" charset="0"/>
            </a:endParaRPr>
          </a:p>
          <a:p>
            <a:pPr marL="285750" indent="-285750">
              <a:buFontTx/>
              <a:buChar char="-"/>
            </a:pPr>
            <a:r>
              <a:rPr lang="ru-RU" dirty="0" smtClean="0">
                <a:latin typeface="Times New Roman" pitchFamily="18" charset="0"/>
                <a:cs typeface="Times New Roman" pitchFamily="18" charset="0"/>
              </a:rPr>
              <a:t>Внутреннее </a:t>
            </a:r>
            <a:r>
              <a:rPr lang="ru-RU" dirty="0">
                <a:latin typeface="Times New Roman" pitchFamily="18" charset="0"/>
                <a:cs typeface="Times New Roman" pitchFamily="18" charset="0"/>
              </a:rPr>
              <a:t>пространство детского сада характеризуется единством стилевого решения всех помещений с учетом их функционального взаимодействия и наполнения (компьютеры, ноутбуки, аудиосистемы, проекторы, </a:t>
            </a:r>
            <a:r>
              <a:rPr lang="ru-RU" dirty="0" smtClean="0">
                <a:latin typeface="Times New Roman" pitchFamily="18" charset="0"/>
                <a:cs typeface="Times New Roman" pitchFamily="18" charset="0"/>
              </a:rPr>
              <a:t>и </a:t>
            </a:r>
            <a:r>
              <a:rPr lang="ru-RU" dirty="0">
                <a:latin typeface="Times New Roman" pitchFamily="18" charset="0"/>
                <a:cs typeface="Times New Roman" pitchFamily="18" charset="0"/>
              </a:rPr>
              <a:t>т.д.).        Организованная пространственная среда соответствует требованиям СанПиН. В соответствии с ними подобрана по ростовым показателям мебель в ДОУ .            Расстановка мебели, игрового и дидактического оборудования согласовывается с принципами развивающего обучения, организации индивидуального и дифференцированного подхода к развитию воспитанников.     Территория образовательного учреждения имеет благоустроенные прогулочные площадки, оборудованные теневым навесом, спортивным оборудованием </a:t>
            </a:r>
          </a:p>
        </p:txBody>
      </p:sp>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612576" y="-152956"/>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0" y="116632"/>
            <a:ext cx="8748464" cy="1077218"/>
          </a:xfrm>
          <a:prstGeom prst="rect">
            <a:avLst/>
          </a:prstGeom>
          <a:noFill/>
        </p:spPr>
        <p:txBody>
          <a:bodyPr wrap="square" rtlCol="0">
            <a:spAutoFit/>
          </a:bodyPr>
          <a:lstStyle/>
          <a:p>
            <a:pPr algn="ctr"/>
            <a:r>
              <a:rPr lang="ru-RU" sz="3200" dirty="0">
                <a:latin typeface="Times New Roman" pitchFamily="18" charset="0"/>
                <a:cs typeface="Times New Roman" pitchFamily="18" charset="0"/>
              </a:rPr>
              <a:t>3.7. Обеспеченность методическими материалами воспитания и обучения </a:t>
            </a:r>
            <a:r>
              <a:rPr lang="ru-RU" sz="1600" dirty="0">
                <a:latin typeface="Times New Roman" pitchFamily="18" charset="0"/>
                <a:cs typeface="Times New Roman" pitchFamily="18" charset="0"/>
              </a:rPr>
              <a:t>33</a:t>
            </a:r>
            <a:r>
              <a:rPr lang="ru-RU" sz="3200" dirty="0">
                <a:latin typeface="Times New Roman" pitchFamily="18" charset="0"/>
                <a:cs typeface="Times New Roman" pitchFamily="18" charset="0"/>
              </a:rPr>
              <a:t> </a:t>
            </a:r>
          </a:p>
        </p:txBody>
      </p:sp>
      <p:sp>
        <p:nvSpPr>
          <p:cNvPr id="4" name="TextBox 3"/>
          <p:cNvSpPr txBox="1"/>
          <p:nvPr/>
        </p:nvSpPr>
        <p:spPr>
          <a:xfrm>
            <a:off x="3563888" y="1484784"/>
            <a:ext cx="2160240" cy="369332"/>
          </a:xfrm>
          <a:prstGeom prst="rect">
            <a:avLst/>
          </a:prstGeom>
          <a:noFill/>
        </p:spPr>
        <p:txBody>
          <a:bodyPr wrap="square" rtlCol="0">
            <a:spAutoFit/>
          </a:bodyPr>
          <a:lstStyle/>
          <a:p>
            <a:endParaRPr lang="ru-RU" dirty="0"/>
          </a:p>
        </p:txBody>
      </p:sp>
      <p:sp>
        <p:nvSpPr>
          <p:cNvPr id="5" name="TextBox 4"/>
          <p:cNvSpPr txBox="1"/>
          <p:nvPr/>
        </p:nvSpPr>
        <p:spPr>
          <a:xfrm>
            <a:off x="936576" y="1193850"/>
            <a:ext cx="7272808" cy="830997"/>
          </a:xfrm>
          <a:prstGeom prst="rect">
            <a:avLst/>
          </a:prstGeom>
          <a:noFill/>
        </p:spPr>
        <p:txBody>
          <a:bodyPr wrap="square" rtlCol="0">
            <a:spAutoFit/>
          </a:bodyPr>
          <a:lstStyle/>
          <a:p>
            <a:pPr lvl="0" algn="ctr"/>
            <a:r>
              <a:rPr lang="ru-RU" sz="2400" dirty="0">
                <a:solidFill>
                  <a:prstClr val="black"/>
                </a:solidFill>
                <a:latin typeface="Times New Roman" pitchFamily="18" charset="0"/>
                <a:cs typeface="Times New Roman" pitchFamily="18" charset="0"/>
              </a:rPr>
              <a:t>Часть, формируемая участниками</a:t>
            </a:r>
          </a:p>
          <a:p>
            <a:pPr lvl="0" algn="ctr"/>
            <a:r>
              <a:rPr lang="ru-RU" sz="2400" dirty="0">
                <a:solidFill>
                  <a:prstClr val="black"/>
                </a:solidFill>
                <a:latin typeface="Times New Roman" pitchFamily="18" charset="0"/>
                <a:cs typeface="Times New Roman" pitchFamily="18" charset="0"/>
              </a:rPr>
              <a:t> образовательных отношений:</a:t>
            </a:r>
          </a:p>
        </p:txBody>
      </p:sp>
      <p:sp>
        <p:nvSpPr>
          <p:cNvPr id="6" name="TextBox 5"/>
          <p:cNvSpPr txBox="1"/>
          <p:nvPr/>
        </p:nvSpPr>
        <p:spPr>
          <a:xfrm>
            <a:off x="829366" y="2024847"/>
            <a:ext cx="7920880" cy="4062651"/>
          </a:xfrm>
          <a:prstGeom prst="rect">
            <a:avLst/>
          </a:prstGeom>
          <a:noFill/>
        </p:spPr>
        <p:txBody>
          <a:bodyPr wrap="square" rtlCol="0">
            <a:spAutoFit/>
          </a:bodyPr>
          <a:lstStyle/>
          <a:p>
            <a:r>
              <a:rPr lang="ru-RU" sz="2400" dirty="0">
                <a:latin typeface="Times New Roman" pitchFamily="18" charset="0"/>
                <a:cs typeface="Times New Roman" pitchFamily="18" charset="0"/>
              </a:rPr>
              <a:t>Учебно – методические комплекты к программам:       </a:t>
            </a:r>
            <a:r>
              <a:rPr lang="ru-RU" dirty="0" err="1">
                <a:latin typeface="Times New Roman" pitchFamily="18" charset="0"/>
                <a:cs typeface="Times New Roman" pitchFamily="18" charset="0"/>
              </a:rPr>
              <a:t>Шаехова</a:t>
            </a:r>
            <a:r>
              <a:rPr lang="ru-RU" dirty="0">
                <a:latin typeface="Times New Roman" pitchFamily="18" charset="0"/>
                <a:cs typeface="Times New Roman" pitchFamily="18" charset="0"/>
              </a:rPr>
              <a:t> Р.К. </a:t>
            </a:r>
            <a:r>
              <a:rPr lang="ru-RU" dirty="0" err="1">
                <a:latin typeface="Times New Roman" pitchFamily="18" charset="0"/>
                <a:cs typeface="Times New Roman" pitchFamily="18" charset="0"/>
              </a:rPr>
              <a:t>Сөенеч</a:t>
            </a:r>
            <a:r>
              <a:rPr lang="ru-RU"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dirty="0" err="1">
                <a:latin typeface="Times New Roman" pitchFamily="18" charset="0"/>
                <a:cs typeface="Times New Roman" pitchFamily="18" charset="0"/>
              </a:rPr>
              <a:t>Шаехова</a:t>
            </a:r>
            <a:r>
              <a:rPr lang="ru-RU" dirty="0">
                <a:latin typeface="Times New Roman" pitchFamily="18" charset="0"/>
                <a:cs typeface="Times New Roman" pitchFamily="18" charset="0"/>
              </a:rPr>
              <a:t>.- Казань: </a:t>
            </a:r>
            <a:r>
              <a:rPr lang="ru-RU" dirty="0" err="1">
                <a:latin typeface="Times New Roman" pitchFamily="18" charset="0"/>
                <a:cs typeface="Times New Roman" pitchFamily="18" charset="0"/>
              </a:rPr>
              <a:t>Магариф</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Вакыт</a:t>
            </a:r>
            <a:r>
              <a:rPr lang="ru-RU" dirty="0">
                <a:latin typeface="Times New Roman" pitchFamily="18" charset="0"/>
                <a:cs typeface="Times New Roman" pitchFamily="18" charset="0"/>
              </a:rPr>
              <a:t>, 2016.- 191 с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Обучение детей в дошкольных образовательных организациях правилам безопасного поведения на дорогах (вариативный модуль) к образовательной области «</a:t>
            </a:r>
            <a:r>
              <a:rPr lang="ru-RU" dirty="0" smtClean="0">
                <a:latin typeface="Times New Roman" pitchFamily="18" charset="0"/>
                <a:cs typeface="Times New Roman" pitchFamily="18" charset="0"/>
              </a:rPr>
              <a:t>Социально-коммуникативное </a:t>
            </a:r>
            <a:r>
              <a:rPr lang="ru-RU" dirty="0">
                <a:latin typeface="Times New Roman" pitchFamily="18" charset="0"/>
                <a:cs typeface="Times New Roman" pitchFamily="18" charset="0"/>
              </a:rPr>
              <a:t>развитие»: учебно-методическое пособие для педагогов ДОО/</a:t>
            </a:r>
            <a:r>
              <a:rPr lang="ru-RU" dirty="0" err="1">
                <a:latin typeface="Times New Roman" pitchFamily="18" charset="0"/>
                <a:cs typeface="Times New Roman" pitchFamily="18" charset="0"/>
              </a:rPr>
              <a:t>Р.Ш.Ахмадиева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Н.С.Аникина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Е.Е.Воронина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В.Н.Попов</a:t>
            </a:r>
            <a:r>
              <a:rPr lang="ru-RU" dirty="0">
                <a:latin typeface="Times New Roman" pitchFamily="18" charset="0"/>
                <a:cs typeface="Times New Roman" pitchFamily="18" charset="0"/>
              </a:rPr>
              <a:t>, 2016 -100 с</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Зарипова</a:t>
            </a:r>
            <a:r>
              <a:rPr lang="ru-RU" dirty="0">
                <a:latin typeface="Times New Roman" pitchFamily="18" charset="0"/>
                <a:cs typeface="Times New Roman" pitchFamily="18" charset="0"/>
              </a:rPr>
              <a:t> З.М. Программа «Обучение русскоязычных детей татарскому языку в детском саду».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Николаева С.Н. Парциальная программа «Юный эколог»: Для работы с детьми 3-7 лет.- МОЗАИКА –СИНТЕЗ, 2017.-122 с</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М.Б.Зацепина</a:t>
            </a:r>
            <a:r>
              <a:rPr lang="ru-RU" dirty="0" smtClean="0">
                <a:latin typeface="Times New Roman" pitchFamily="18" charset="0"/>
                <a:cs typeface="Times New Roman" pitchFamily="18" charset="0"/>
              </a:rPr>
              <a:t> Музыкальное воспитание в детском саду</a:t>
            </a:r>
            <a:endParaRPr lang="ru-RU" dirty="0">
              <a:latin typeface="Times New Roman" pitchFamily="18" charset="0"/>
              <a:cs typeface="Times New Roman" pitchFamily="18" charset="0"/>
            </a:endParaRPr>
          </a:p>
        </p:txBody>
      </p:sp>
      <p:sp>
        <p:nvSpPr>
          <p:cNvPr id="7" name="TextBox 6"/>
          <p:cNvSpPr txBox="1"/>
          <p:nvPr/>
        </p:nvSpPr>
        <p:spPr>
          <a:xfrm>
            <a:off x="1331640" y="6381328"/>
            <a:ext cx="7416824"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95536" y="332656"/>
            <a:ext cx="8640960" cy="3908762"/>
          </a:xfrm>
          <a:prstGeom prst="rect">
            <a:avLst/>
          </a:prstGeom>
          <a:noFill/>
        </p:spPr>
        <p:txBody>
          <a:bodyPr wrap="square" rtlCol="0">
            <a:spAutoFit/>
          </a:bodyPr>
          <a:lstStyle/>
          <a:p>
            <a:r>
              <a:rPr lang="ru-RU" sz="3200" dirty="0">
                <a:latin typeface="Times New Roman" pitchFamily="18" charset="0"/>
                <a:cs typeface="Times New Roman" pitchFamily="18" charset="0"/>
              </a:rPr>
              <a:t>Нормативно-правовые </a:t>
            </a:r>
            <a:r>
              <a:rPr lang="ru-RU" sz="3200" dirty="0" smtClean="0">
                <a:latin typeface="Times New Roman" pitchFamily="18" charset="0"/>
                <a:cs typeface="Times New Roman" pitchFamily="18" charset="0"/>
              </a:rPr>
              <a:t>документы</a:t>
            </a:r>
          </a:p>
          <a:p>
            <a:endParaRPr lang="ru-RU" dirty="0">
              <a:latin typeface="Times New Roman" pitchFamily="18" charset="0"/>
              <a:cs typeface="Times New Roman" pitchFamily="18" charset="0"/>
            </a:endParaRP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1.Федеральный Закон «Закон об образовании в Российской Федерации» от 29 декабря 2012 г. № 273-ФЗ.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2.Приказ </a:t>
            </a:r>
            <a:r>
              <a:rPr lang="ru-RU" dirty="0">
                <a:latin typeface="Times New Roman" pitchFamily="18" charset="0"/>
                <a:cs typeface="Times New Roman" pitchFamily="18" charset="0"/>
              </a:rPr>
              <a:t>Министерства образования и науки Российской Федерации № 1155 от 17.10.2013 г. «Об утверждении федерального государственного образовательного стандарта дошкольного образования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3.Приказ </a:t>
            </a:r>
            <a:r>
              <a:rPr lang="ru-RU" dirty="0">
                <a:latin typeface="Times New Roman" pitchFamily="18" charset="0"/>
                <a:cs typeface="Times New Roman" pitchFamily="18" charset="0"/>
              </a:rPr>
              <a:t>Министерства образования и науки Российской Федерации от 30 августа 2013 г. № 1014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4.СанПиН 2.4.1.3147-13 «Санитарно-эпидемиологические требования к устройству, содержанию и организации режима работы в дошкольных организациях</a:t>
            </a:r>
          </a:p>
        </p:txBody>
      </p:sp>
    </p:spTree>
    <p:extLst>
      <p:ext uri="{BB962C8B-B14F-4D97-AF65-F5344CB8AC3E}">
        <p14:creationId xmlns:p14="http://schemas.microsoft.com/office/powerpoint/2010/main" xmlns="" val="28145506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tretch>
            <a:fillRect/>
          </a:stretch>
        </p:blipFill>
        <p:spPr bwMode="auto">
          <a:xfrm>
            <a:off x="-828675" y="-171979"/>
            <a:ext cx="10802938" cy="720195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161622" y="-354013"/>
            <a:ext cx="9558158" cy="6740307"/>
          </a:xfrm>
          <a:prstGeom prst="rect">
            <a:avLst/>
          </a:prstGeom>
          <a:noFill/>
        </p:spPr>
        <p:txBody>
          <a:bodyPr wrap="square" rtlCol="0">
            <a:spAutoFit/>
          </a:bodyPr>
          <a:lstStyle/>
          <a:p>
            <a:pPr algn="ctr"/>
            <a:endParaRPr lang="ru-RU" sz="2400" dirty="0" smtClean="0">
              <a:latin typeface="Times New Roman" pitchFamily="18" charset="0"/>
              <a:cs typeface="Times New Roman" pitchFamily="18" charset="0"/>
            </a:endParaRPr>
          </a:p>
          <a:p>
            <a:pPr algn="ctr"/>
            <a:r>
              <a:rPr lang="ru-RU" sz="24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Перечень </a:t>
            </a:r>
            <a:r>
              <a:rPr lang="ru-RU" sz="2000" b="1" dirty="0">
                <a:latin typeface="Times New Roman" pitchFamily="18" charset="0"/>
                <a:cs typeface="Times New Roman" pitchFamily="18" charset="0"/>
              </a:rPr>
              <a:t>научно-методических изданий     </a:t>
            </a:r>
            <a:endParaRPr lang="ru-RU" sz="2000" b="1"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1.Арапова –Пискарева Н.А., Белая К.Ю., Борисова М.М., </a:t>
            </a:r>
            <a:r>
              <a:rPr lang="ru-RU" sz="1600" dirty="0" err="1">
                <a:latin typeface="Times New Roman" pitchFamily="18" charset="0"/>
                <a:cs typeface="Times New Roman" pitchFamily="18" charset="0"/>
              </a:rPr>
              <a:t>Веракса</a:t>
            </a:r>
            <a:r>
              <a:rPr lang="ru-RU" sz="1600" dirty="0">
                <a:latin typeface="Times New Roman" pitchFamily="18" charset="0"/>
                <a:cs typeface="Times New Roman" pitchFamily="18" charset="0"/>
              </a:rPr>
              <a:t> А.Н., </a:t>
            </a:r>
            <a:r>
              <a:rPr lang="ru-RU" sz="1600" dirty="0" err="1">
                <a:latin typeface="Times New Roman" pitchFamily="18" charset="0"/>
                <a:cs typeface="Times New Roman" pitchFamily="18" charset="0"/>
              </a:rPr>
              <a:t>Веракса</a:t>
            </a:r>
            <a:r>
              <a:rPr lang="ru-RU" sz="1600" dirty="0">
                <a:latin typeface="Times New Roman" pitchFamily="18" charset="0"/>
                <a:cs typeface="Times New Roman" pitchFamily="18" charset="0"/>
              </a:rPr>
              <a:t> Н.Е., </a:t>
            </a:r>
            <a:r>
              <a:rPr lang="ru-RU" sz="1600" dirty="0" err="1">
                <a:latin typeface="Times New Roman" pitchFamily="18" charset="0"/>
                <a:cs typeface="Times New Roman" pitchFamily="18" charset="0"/>
              </a:rPr>
              <a:t>Волосовец</a:t>
            </a:r>
            <a:r>
              <a:rPr lang="ru-RU" sz="1600" dirty="0">
                <a:latin typeface="Times New Roman" pitchFamily="18" charset="0"/>
                <a:cs typeface="Times New Roman" pitchFamily="18" charset="0"/>
              </a:rPr>
              <a:t> Т.В., </a:t>
            </a:r>
            <a:r>
              <a:rPr lang="ru-RU" sz="1600" dirty="0" err="1">
                <a:latin typeface="Times New Roman" pitchFamily="18" charset="0"/>
                <a:cs typeface="Times New Roman" pitchFamily="18" charset="0"/>
              </a:rPr>
              <a:t>Гербова</a:t>
            </a:r>
            <a:r>
              <a:rPr lang="ru-RU" sz="1600" dirty="0">
                <a:latin typeface="Times New Roman" pitchFamily="18" charset="0"/>
                <a:cs typeface="Times New Roman" pitchFamily="18" charset="0"/>
              </a:rPr>
              <a:t> В.В., Губанова Н.Ф. и др. От рождения до школы. Примерная общеобразовательная программа дошкольного образования / Под ред. </a:t>
            </a:r>
            <a:r>
              <a:rPr lang="ru-RU" sz="1600" dirty="0" err="1">
                <a:latin typeface="Times New Roman" pitchFamily="18" charset="0"/>
                <a:cs typeface="Times New Roman" pitchFamily="18" charset="0"/>
              </a:rPr>
              <a:t>Н.Е.Веракса</a:t>
            </a:r>
            <a:r>
              <a:rPr lang="ru-RU" sz="1600" dirty="0">
                <a:latin typeface="Times New Roman" pitchFamily="18" charset="0"/>
                <a:cs typeface="Times New Roman" pitchFamily="18" charset="0"/>
              </a:rPr>
              <a:t>, Т.С. Комаровой, </a:t>
            </a:r>
            <a:r>
              <a:rPr lang="ru-RU" sz="1600" dirty="0" err="1">
                <a:latin typeface="Times New Roman" pitchFamily="18" charset="0"/>
                <a:cs typeface="Times New Roman" pitchFamily="18" charset="0"/>
              </a:rPr>
              <a:t>М.А.Васильевой</a:t>
            </a:r>
            <a:r>
              <a:rPr lang="ru-RU" sz="1600" dirty="0">
                <a:latin typeface="Times New Roman" pitchFamily="18" charset="0"/>
                <a:cs typeface="Times New Roman" pitchFamily="18" charset="0"/>
              </a:rPr>
              <a:t>.- 3-е изд., </a:t>
            </a:r>
            <a:r>
              <a:rPr lang="ru-RU" sz="1600" dirty="0" err="1">
                <a:latin typeface="Times New Roman" pitchFamily="18" charset="0"/>
                <a:cs typeface="Times New Roman" pitchFamily="18" charset="0"/>
              </a:rPr>
              <a:t>испр</a:t>
            </a:r>
            <a:r>
              <a:rPr lang="ru-RU" sz="1600" dirty="0">
                <a:latin typeface="Times New Roman" pitchFamily="18" charset="0"/>
                <a:cs typeface="Times New Roman" pitchFamily="18" charset="0"/>
              </a:rPr>
              <a:t>. и доп..- М.: МОЗАИКА – СИНТЕЗ, 2014.- 368.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2.Башинова С.Н., </a:t>
            </a:r>
            <a:r>
              <a:rPr lang="ru-RU" sz="1600" dirty="0" err="1">
                <a:latin typeface="Times New Roman" pitchFamily="18" charset="0"/>
                <a:cs typeface="Times New Roman" pitchFamily="18" charset="0"/>
              </a:rPr>
              <a:t>Латыпова</a:t>
            </a:r>
            <a:r>
              <a:rPr lang="ru-RU" sz="1600" dirty="0">
                <a:latin typeface="Times New Roman" pitchFamily="18" charset="0"/>
                <a:cs typeface="Times New Roman" pitchFamily="18" charset="0"/>
              </a:rPr>
              <a:t> Р .И., </a:t>
            </a:r>
            <a:r>
              <a:rPr lang="ru-RU" sz="1600" dirty="0" err="1">
                <a:latin typeface="Times New Roman" pitchFamily="18" charset="0"/>
                <a:cs typeface="Times New Roman" pitchFamily="18" charset="0"/>
              </a:rPr>
              <a:t>Манюрова</a:t>
            </a:r>
            <a:r>
              <a:rPr lang="ru-RU" sz="1600" dirty="0">
                <a:latin typeface="Times New Roman" pitchFamily="18" charset="0"/>
                <a:cs typeface="Times New Roman" pitchFamily="18" charset="0"/>
              </a:rPr>
              <a:t> Г.Х. Методические рекомендации для руководителей дошкольных образовательных организаций по реализации Федерального закона от 29.12.2012 г. № 273-ФЗ «Об образовании в Российской Федерации» и федерального государственного образовательного стандарта дошкольного образования/ сост. </a:t>
            </a:r>
            <a:r>
              <a:rPr lang="ru-RU" sz="1600" dirty="0" err="1">
                <a:latin typeface="Times New Roman" pitchFamily="18" charset="0"/>
                <a:cs typeface="Times New Roman" pitchFamily="18" charset="0"/>
              </a:rPr>
              <a:t>Башинова</a:t>
            </a:r>
            <a:r>
              <a:rPr lang="ru-RU" sz="1600" dirty="0">
                <a:latin typeface="Times New Roman" pitchFamily="18" charset="0"/>
                <a:cs typeface="Times New Roman" pitchFamily="18" charset="0"/>
              </a:rPr>
              <a:t> С.Н., </a:t>
            </a:r>
            <a:r>
              <a:rPr lang="ru-RU" sz="1600" dirty="0" err="1">
                <a:latin typeface="Times New Roman" pitchFamily="18" charset="0"/>
                <a:cs typeface="Times New Roman" pitchFamily="18" charset="0"/>
              </a:rPr>
              <a:t>Латыпова</a:t>
            </a:r>
            <a:r>
              <a:rPr lang="ru-RU" sz="1600" dirty="0">
                <a:latin typeface="Times New Roman" pitchFamily="18" charset="0"/>
                <a:cs typeface="Times New Roman" pitchFamily="18" charset="0"/>
              </a:rPr>
              <a:t> Р .И., </a:t>
            </a:r>
            <a:r>
              <a:rPr lang="ru-RU" sz="1600" dirty="0" err="1">
                <a:latin typeface="Times New Roman" pitchFamily="18" charset="0"/>
                <a:cs typeface="Times New Roman" pitchFamily="18" charset="0"/>
              </a:rPr>
              <a:t>Манюрова</a:t>
            </a:r>
            <a:r>
              <a:rPr lang="ru-RU" sz="1600" dirty="0">
                <a:latin typeface="Times New Roman" pitchFamily="18" charset="0"/>
                <a:cs typeface="Times New Roman" pitchFamily="18" charset="0"/>
              </a:rPr>
              <a:t> Г.Х.- Казань: ИРО РТ, 2014.-27 с.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3.Верховкина М.Е., </a:t>
            </a:r>
            <a:r>
              <a:rPr lang="ru-RU" sz="1600" dirty="0" err="1">
                <a:latin typeface="Times New Roman" pitchFamily="18" charset="0"/>
                <a:cs typeface="Times New Roman" pitchFamily="18" charset="0"/>
              </a:rPr>
              <a:t>Атарова</a:t>
            </a:r>
            <a:r>
              <a:rPr lang="ru-RU" sz="1600" dirty="0">
                <a:latin typeface="Times New Roman" pitchFamily="18" charset="0"/>
                <a:cs typeface="Times New Roman" pitchFamily="18" charset="0"/>
              </a:rPr>
              <a:t> А.Н. Путеводитель по ФГОС дошкольного образования в таблицах и схемах/ под общ. ред. М.Е. </a:t>
            </a:r>
            <a:r>
              <a:rPr lang="ru-RU" sz="1600" dirty="0" err="1">
                <a:latin typeface="Times New Roman" pitchFamily="18" charset="0"/>
                <a:cs typeface="Times New Roman" pitchFamily="18" charset="0"/>
              </a:rPr>
              <a:t>Верховкина</a:t>
            </a:r>
            <a:r>
              <a:rPr lang="ru-RU" sz="1600" dirty="0">
                <a:latin typeface="Times New Roman" pitchFamily="18" charset="0"/>
                <a:cs typeface="Times New Roman" pitchFamily="18" charset="0"/>
              </a:rPr>
              <a:t>, А.Н. </a:t>
            </a:r>
            <a:r>
              <a:rPr lang="ru-RU" sz="1600" dirty="0" err="1">
                <a:latin typeface="Times New Roman" pitchFamily="18" charset="0"/>
                <a:cs typeface="Times New Roman" pitchFamily="18" charset="0"/>
              </a:rPr>
              <a:t>Атарова</a:t>
            </a:r>
            <a:r>
              <a:rPr lang="ru-RU" sz="1600" dirty="0">
                <a:latin typeface="Times New Roman" pitchFamily="18" charset="0"/>
                <a:cs typeface="Times New Roman" pitchFamily="18" charset="0"/>
              </a:rPr>
              <a:t>.- СПб: КАРО, 2014.- 112.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4.Кочетова Н.А., </a:t>
            </a:r>
            <a:r>
              <a:rPr lang="ru-RU" sz="1600" dirty="0" err="1">
                <a:latin typeface="Times New Roman" pitchFamily="18" charset="0"/>
                <a:cs typeface="Times New Roman" pitchFamily="18" charset="0"/>
              </a:rPr>
              <a:t>Комардина</a:t>
            </a:r>
            <a:r>
              <a:rPr lang="ru-RU" sz="1600" dirty="0">
                <a:latin typeface="Times New Roman" pitchFamily="18" charset="0"/>
                <a:cs typeface="Times New Roman" pitchFamily="18" charset="0"/>
              </a:rPr>
              <a:t> Т.В., Шапошникова С.В., Гладышева Н.Н. Справочник старшего воспитателя/ авт.-сост.  Н.А. </a:t>
            </a:r>
            <a:r>
              <a:rPr lang="ru-RU" sz="1600" dirty="0" err="1">
                <a:latin typeface="Times New Roman" pitchFamily="18" charset="0"/>
                <a:cs typeface="Times New Roman" pitchFamily="18" charset="0"/>
              </a:rPr>
              <a:t>Кочетова</a:t>
            </a:r>
            <a:r>
              <a:rPr lang="ru-RU" sz="1600" dirty="0">
                <a:latin typeface="Times New Roman" pitchFamily="18" charset="0"/>
                <a:cs typeface="Times New Roman" pitchFamily="18" charset="0"/>
              </a:rPr>
              <a:t> [и др.].- Волгоград: Учитель, 2015.-301 с.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5.Карабанова О.А., Алиева Э.Ф., </a:t>
            </a:r>
            <a:r>
              <a:rPr lang="ru-RU" sz="1600" dirty="0" err="1">
                <a:latin typeface="Times New Roman" pitchFamily="18" charset="0"/>
                <a:cs typeface="Times New Roman" pitchFamily="18" charset="0"/>
              </a:rPr>
              <a:t>Радионова</a:t>
            </a:r>
            <a:r>
              <a:rPr lang="ru-RU" sz="1600" dirty="0">
                <a:latin typeface="Times New Roman" pitchFamily="18" charset="0"/>
                <a:cs typeface="Times New Roman" pitchFamily="18" charset="0"/>
              </a:rPr>
              <a:t> О.Р ., Рабинович П.Д., </a:t>
            </a:r>
            <a:r>
              <a:rPr lang="ru-RU" sz="1600" dirty="0" err="1">
                <a:latin typeface="Times New Roman" pitchFamily="18" charset="0"/>
                <a:cs typeface="Times New Roman" pitchFamily="18" charset="0"/>
              </a:rPr>
              <a:t>Марич</a:t>
            </a:r>
            <a:r>
              <a:rPr lang="ru-RU" sz="1600" dirty="0">
                <a:latin typeface="Times New Roman" pitchFamily="18" charset="0"/>
                <a:cs typeface="Times New Roman" pitchFamily="18" charset="0"/>
              </a:rPr>
              <a:t> Е.М. Организация развивающей предметно-пространственной среды в соответствии с Федеральным государственным образовательным стандартом дошкольного образования. Методические рекомендации для педагогических работников дошкольных образовательных организаций и родителей детей дошкольного возраста/ </a:t>
            </a:r>
            <a:r>
              <a:rPr lang="ru-RU" sz="1600" dirty="0" err="1">
                <a:latin typeface="Times New Roman" pitchFamily="18" charset="0"/>
                <a:cs typeface="Times New Roman" pitchFamily="18" charset="0"/>
              </a:rPr>
              <a:t>О.А.Карабанова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Э.Ф.Алиева</a:t>
            </a:r>
            <a:r>
              <a:rPr lang="ru-RU" sz="1600" dirty="0">
                <a:latin typeface="Times New Roman" pitchFamily="18" charset="0"/>
                <a:cs typeface="Times New Roman" pitchFamily="18" charset="0"/>
              </a:rPr>
              <a:t>, О.Р . </a:t>
            </a:r>
            <a:r>
              <a:rPr lang="ru-RU" sz="1600" dirty="0" err="1">
                <a:latin typeface="Times New Roman" pitchFamily="18" charset="0"/>
                <a:cs typeface="Times New Roman" pitchFamily="18" charset="0"/>
              </a:rPr>
              <a:t>Радионова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П.Д.Рабинович</a:t>
            </a:r>
            <a:r>
              <a:rPr lang="ru-RU" sz="1600" dirty="0">
                <a:latin typeface="Times New Roman" pitchFamily="18" charset="0"/>
                <a:cs typeface="Times New Roman" pitchFamily="18" charset="0"/>
              </a:rPr>
              <a:t>, Е.М. </a:t>
            </a:r>
            <a:r>
              <a:rPr lang="ru-RU" sz="1600" dirty="0" err="1">
                <a:latin typeface="Times New Roman" pitchFamily="18" charset="0"/>
                <a:cs typeface="Times New Roman" pitchFamily="18" charset="0"/>
              </a:rPr>
              <a:t>Марич</a:t>
            </a:r>
            <a:r>
              <a:rPr lang="ru-RU" sz="1600" dirty="0">
                <a:latin typeface="Times New Roman" pitchFamily="18" charset="0"/>
                <a:cs typeface="Times New Roman" pitchFamily="18" charset="0"/>
              </a:rPr>
              <a:t>.- М.: Федеральный институт развития образования, 2014.- 96 с.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6.Навигатор образовательных программ дошкольного образования [Электронный ресурс].-Режим доступа: http://Navigator.firo.ru      7.Скоролупова О.А. Введение  ФГОС дошкольного образования: Разработка Образовательной программы ДОУ .- М.: Издательство «Скрипторий 2003», 2014.-172 с.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8. </a:t>
            </a:r>
            <a:r>
              <a:rPr lang="ru-RU" sz="1600" dirty="0" err="1">
                <a:latin typeface="Times New Roman" pitchFamily="18" charset="0"/>
                <a:cs typeface="Times New Roman" pitchFamily="18" charset="0"/>
              </a:rPr>
              <a:t>Шаехова</a:t>
            </a:r>
            <a:r>
              <a:rPr lang="ru-RU" sz="1600" dirty="0">
                <a:latin typeface="Times New Roman" pitchFamily="18" charset="0"/>
                <a:cs typeface="Times New Roman" pitchFamily="18" charset="0"/>
              </a:rPr>
              <a:t> Р.К. </a:t>
            </a:r>
            <a:r>
              <a:rPr lang="ru-RU" sz="1600" dirty="0" err="1">
                <a:latin typeface="Times New Roman" pitchFamily="18" charset="0"/>
                <a:cs typeface="Times New Roman" pitchFamily="18" charset="0"/>
              </a:rPr>
              <a:t>Сөенеч</a:t>
            </a:r>
            <a:r>
              <a:rPr lang="ru-RU" sz="16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600" dirty="0" err="1">
                <a:latin typeface="Times New Roman" pitchFamily="18" charset="0"/>
                <a:cs typeface="Times New Roman" pitchFamily="18" charset="0"/>
              </a:rPr>
              <a:t>Шаехова</a:t>
            </a:r>
            <a:r>
              <a:rPr lang="ru-RU" sz="1600" dirty="0">
                <a:latin typeface="Times New Roman" pitchFamily="18" charset="0"/>
                <a:cs typeface="Times New Roman" pitchFamily="18" charset="0"/>
              </a:rPr>
              <a:t>.- Казань: </a:t>
            </a:r>
            <a:r>
              <a:rPr lang="ru-RU" sz="1600" dirty="0" err="1">
                <a:latin typeface="Times New Roman" pitchFamily="18" charset="0"/>
                <a:cs typeface="Times New Roman" pitchFamily="18" charset="0"/>
              </a:rPr>
              <a:t>Магариф</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Вакыт</a:t>
            </a:r>
            <a:r>
              <a:rPr lang="ru-RU" sz="1600" dirty="0">
                <a:latin typeface="Times New Roman" pitchFamily="18" charset="0"/>
                <a:cs typeface="Times New Roman" pitchFamily="18" charset="0"/>
              </a:rPr>
              <a:t>, 2016.- 191 с </a:t>
            </a:r>
          </a:p>
        </p:txBody>
      </p:sp>
    </p:spTree>
    <p:extLst>
      <p:ext uri="{BB962C8B-B14F-4D97-AF65-F5344CB8AC3E}">
        <p14:creationId xmlns:p14="http://schemas.microsoft.com/office/powerpoint/2010/main" xmlns="" val="486985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UBOV\Desktop\0001-002-.jpg"/>
          <p:cNvPicPr>
            <a:picLocks noChangeAspect="1" noChangeArrowheads="1"/>
          </p:cNvPicPr>
          <p:nvPr/>
        </p:nvPicPr>
        <p:blipFill>
          <a:blip r:embed="rId2"/>
          <a:stretch>
            <a:fillRect/>
          </a:stretch>
        </p:blipFill>
        <p:spPr bwMode="auto">
          <a:xfrm>
            <a:off x="0" y="0"/>
            <a:ext cx="9358345" cy="68580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835696" y="476672"/>
            <a:ext cx="5112568" cy="1138773"/>
          </a:xfrm>
          <a:prstGeom prst="rect">
            <a:avLst/>
          </a:prstGeom>
          <a:noFill/>
        </p:spPr>
        <p:txBody>
          <a:bodyPr wrap="square" rtlCol="0">
            <a:spAutoFit/>
          </a:bodyPr>
          <a:lstStyle/>
          <a:p>
            <a:pPr algn="ctr"/>
            <a:r>
              <a:rPr lang="ru-RU" sz="3600" dirty="0" smtClean="0">
                <a:latin typeface="Times New Roman" pitchFamily="18" charset="0"/>
                <a:cs typeface="Times New Roman" pitchFamily="18" charset="0"/>
              </a:rPr>
              <a:t>Целевой раздел</a:t>
            </a:r>
          </a:p>
          <a:p>
            <a:r>
              <a:rPr lang="ru-RU" sz="3200" dirty="0" smtClean="0">
                <a:latin typeface="Times New Roman" pitchFamily="18" charset="0"/>
                <a:cs typeface="Times New Roman" pitchFamily="18" charset="0"/>
              </a:rPr>
              <a:t>   1.Пояснительная записка</a:t>
            </a:r>
            <a:endParaRPr lang="ru-RU" sz="3200" dirty="0">
              <a:latin typeface="Times New Roman" pitchFamily="18" charset="0"/>
              <a:cs typeface="Times New Roman" pitchFamily="18" charset="0"/>
            </a:endParaRPr>
          </a:p>
        </p:txBody>
      </p:sp>
      <p:sp>
        <p:nvSpPr>
          <p:cNvPr id="3" name="TextBox 2"/>
          <p:cNvSpPr txBox="1"/>
          <p:nvPr/>
        </p:nvSpPr>
        <p:spPr>
          <a:xfrm>
            <a:off x="539552" y="1988840"/>
            <a:ext cx="8064896" cy="1754326"/>
          </a:xfrm>
          <a:prstGeom prst="rect">
            <a:avLst/>
          </a:prstGeom>
          <a:noFill/>
        </p:spPr>
        <p:txBody>
          <a:bodyPr wrap="square" rtlCol="0">
            <a:spAutoFit/>
          </a:bodyPr>
          <a:lstStyle/>
          <a:p>
            <a:pPr indent="449580" algn="just">
              <a:spcAft>
                <a:spcPts val="0"/>
              </a:spcAft>
            </a:pPr>
            <a:r>
              <a:rPr lang="ru-RU" dirty="0">
                <a:latin typeface="Times New Roman"/>
                <a:ea typeface="Times New Roman"/>
              </a:rPr>
              <a:t>Основная образовательная программа дошкольного образования (далее – </a:t>
            </a:r>
            <a:r>
              <a:rPr lang="ru-RU" dirty="0" smtClean="0">
                <a:latin typeface="Times New Roman"/>
                <a:ea typeface="Times New Roman"/>
              </a:rPr>
              <a:t>ООП ДО) является документом, предоставляющий модель образовательного процесса </a:t>
            </a:r>
            <a:r>
              <a:rPr lang="ru-RU" dirty="0">
                <a:latin typeface="Times New Roman"/>
                <a:ea typeface="Times New Roman"/>
              </a:rPr>
              <a:t>муниципального бюджетного общеобразовательного учреждения </a:t>
            </a:r>
            <a:r>
              <a:rPr lang="ru-RU" dirty="0" smtClean="0">
                <a:latin typeface="Times New Roman"/>
                <a:ea typeface="Times New Roman"/>
              </a:rPr>
              <a:t>«</a:t>
            </a:r>
            <a:r>
              <a:rPr lang="ru-RU" dirty="0" err="1" smtClean="0">
                <a:latin typeface="Times New Roman"/>
                <a:ea typeface="Times New Roman"/>
              </a:rPr>
              <a:t>Татсунчелеевская</a:t>
            </a:r>
            <a:r>
              <a:rPr lang="ru-RU" dirty="0" smtClean="0">
                <a:latin typeface="Times New Roman"/>
                <a:ea typeface="Times New Roman"/>
              </a:rPr>
              <a:t> </a:t>
            </a:r>
            <a:r>
              <a:rPr lang="ru-RU" dirty="0">
                <a:latin typeface="Times New Roman"/>
                <a:ea typeface="Times New Roman"/>
              </a:rPr>
              <a:t>начальная общеобразовательная </a:t>
            </a:r>
            <a:r>
              <a:rPr lang="ru-RU" dirty="0" smtClean="0">
                <a:latin typeface="Times New Roman"/>
                <a:ea typeface="Times New Roman"/>
              </a:rPr>
              <a:t>школа- детский сад» </a:t>
            </a:r>
            <a:r>
              <a:rPr lang="ru-RU" dirty="0" err="1" smtClean="0">
                <a:latin typeface="Times New Roman"/>
                <a:ea typeface="Times New Roman"/>
              </a:rPr>
              <a:t>Аксубаевского</a:t>
            </a:r>
            <a:r>
              <a:rPr lang="ru-RU" dirty="0" smtClean="0">
                <a:latin typeface="Times New Roman"/>
                <a:ea typeface="Times New Roman"/>
              </a:rPr>
              <a:t> </a:t>
            </a:r>
            <a:r>
              <a:rPr lang="ru-RU" dirty="0">
                <a:latin typeface="Times New Roman"/>
                <a:ea typeface="Times New Roman"/>
              </a:rPr>
              <a:t>муниципального района Республики Татарстан (далее – МБОУ) </a:t>
            </a:r>
            <a:r>
              <a:rPr lang="ru-RU" dirty="0" smtClean="0">
                <a:latin typeface="Times New Roman"/>
                <a:ea typeface="Times New Roman"/>
              </a:rPr>
              <a:t>разработанной на основе:</a:t>
            </a:r>
            <a:endParaRPr lang="ru-RU" sz="1600" dirty="0">
              <a:effectLst/>
              <a:latin typeface="Times New Roman"/>
              <a:ea typeface="Times New Roman"/>
            </a:endParaRPr>
          </a:p>
        </p:txBody>
      </p:sp>
    </p:spTree>
    <p:extLst>
      <p:ext uri="{BB962C8B-B14F-4D97-AF65-F5344CB8AC3E}">
        <p14:creationId xmlns:p14="http://schemas.microsoft.com/office/powerpoint/2010/main" xmlns="" val="3199045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UBOV\Desktop\0001-002-.jpg"/>
          <p:cNvPicPr>
            <a:picLocks noChangeAspect="1" noChangeArrowheads="1"/>
          </p:cNvPicPr>
          <p:nvPr/>
        </p:nvPicPr>
        <p:blipFill>
          <a:blip r:embed="rId2"/>
          <a:stretch>
            <a:fillRect/>
          </a:stretch>
        </p:blipFill>
        <p:spPr bwMode="auto">
          <a:xfrm>
            <a:off x="0" y="0"/>
            <a:ext cx="9144000" cy="68580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563888" y="1124744"/>
            <a:ext cx="45719" cy="369332"/>
          </a:xfrm>
          <a:prstGeom prst="rect">
            <a:avLst/>
          </a:prstGeom>
          <a:noFill/>
        </p:spPr>
        <p:txBody>
          <a:bodyPr wrap="square" rtlCol="0">
            <a:spAutoFit/>
          </a:bodyPr>
          <a:lstStyle/>
          <a:p>
            <a:endParaRPr lang="ru-RU" dirty="0"/>
          </a:p>
        </p:txBody>
      </p:sp>
      <p:sp>
        <p:nvSpPr>
          <p:cNvPr id="3" name="TextBox 2"/>
          <p:cNvSpPr txBox="1"/>
          <p:nvPr/>
        </p:nvSpPr>
        <p:spPr>
          <a:xfrm>
            <a:off x="2699792" y="548680"/>
            <a:ext cx="4278429" cy="584775"/>
          </a:xfrm>
          <a:prstGeom prst="rect">
            <a:avLst/>
          </a:prstGeom>
          <a:noFill/>
        </p:spPr>
        <p:txBody>
          <a:bodyPr wrap="square" rtlCol="0">
            <a:spAutoFit/>
          </a:bodyPr>
          <a:lstStyle/>
          <a:p>
            <a:pPr algn="ctr"/>
            <a:r>
              <a:rPr lang="ru-RU" sz="3200" dirty="0" smtClean="0">
                <a:latin typeface="Times New Roman" pitchFamily="18" charset="0"/>
                <a:cs typeface="Times New Roman" pitchFamily="18" charset="0"/>
              </a:rPr>
              <a:t>1.1 Цели и задачи:</a:t>
            </a:r>
            <a:endParaRPr lang="ru-RU" sz="3200" dirty="0">
              <a:latin typeface="Times New Roman" pitchFamily="18" charset="0"/>
              <a:cs typeface="Times New Roman" pitchFamily="18" charset="0"/>
            </a:endParaRPr>
          </a:p>
        </p:txBody>
      </p:sp>
      <p:sp>
        <p:nvSpPr>
          <p:cNvPr id="4" name="TextBox 3"/>
          <p:cNvSpPr txBox="1"/>
          <p:nvPr/>
        </p:nvSpPr>
        <p:spPr>
          <a:xfrm>
            <a:off x="107504" y="1124744"/>
            <a:ext cx="9322280" cy="5570756"/>
          </a:xfrm>
          <a:prstGeom prst="rect">
            <a:avLst/>
          </a:prstGeom>
          <a:noFill/>
        </p:spPr>
        <p:txBody>
          <a:bodyPr wrap="square" rtlCol="0">
            <a:spAutoFit/>
          </a:bodyPr>
          <a:lstStyle/>
          <a:p>
            <a:r>
              <a:rPr lang="ru-RU" sz="2800" dirty="0" smtClean="0">
                <a:latin typeface="Times New Roman" pitchFamily="18" charset="0"/>
                <a:cs typeface="Times New Roman" pitchFamily="18" charset="0"/>
              </a:rPr>
              <a:t>Обязательная часть Программы:</a:t>
            </a:r>
          </a:p>
          <a:p>
            <a:r>
              <a:rPr lang="ru-RU" dirty="0" err="1">
                <a:latin typeface="Times New Roman" pitchFamily="18" charset="0"/>
                <a:cs typeface="Times New Roman" pitchFamily="18" charset="0"/>
              </a:rPr>
              <a:t>Цель:позитивная</a:t>
            </a:r>
            <a:r>
              <a:rPr lang="ru-RU" dirty="0">
                <a:latin typeface="Times New Roman" pitchFamily="18" charset="0"/>
                <a:cs typeface="Times New Roman" pitchFamily="18" charset="0"/>
              </a:rPr>
              <a:t> социализация и всестороннее развитие ребенка раннего и дошкольного возраста в адекватных его возрасту детских видах деятельности</a:t>
            </a:r>
            <a:r>
              <a:rPr lang="ru-RU" dirty="0" smtClean="0">
                <a:latin typeface="Times New Roman" pitchFamily="18" charset="0"/>
                <a:cs typeface="Times New Roman" pitchFamily="18" charset="0"/>
              </a:rPr>
              <a:t>.</a:t>
            </a:r>
          </a:p>
          <a:p>
            <a:endParaRPr lang="ru-RU" dirty="0">
              <a:latin typeface="Times New Roman" pitchFamily="18" charset="0"/>
              <a:cs typeface="Times New Roman" pitchFamily="18" charset="0"/>
            </a:endParaRPr>
          </a:p>
          <a:p>
            <a:r>
              <a:rPr lang="ru-RU" sz="2400" dirty="0">
                <a:latin typeface="Times New Roman" pitchFamily="18" charset="0"/>
                <a:cs typeface="Times New Roman" pitchFamily="18" charset="0"/>
              </a:rPr>
              <a:t>Часть,  формируемая участниками образовательных </a:t>
            </a:r>
            <a:r>
              <a:rPr lang="ru-RU" sz="2400" dirty="0" smtClean="0">
                <a:latin typeface="Times New Roman" pitchFamily="18" charset="0"/>
                <a:cs typeface="Times New Roman" pitchFamily="18" charset="0"/>
              </a:rPr>
              <a:t>отношений3  </a:t>
            </a: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Цель: проектирование социальных ситуаций развития ребенка с использованием средств национальной культуры, обеспечивающих успешную социализацию, мотивацию и поддержку индивидуальности детей через общение на языке татарского народа, взаимоотношение с представителями других национальностей, народную игру, познание родного края и другие формы активности.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2 </a:t>
            </a:r>
            <a:r>
              <a:rPr lang="ru-RU" sz="1400" dirty="0">
                <a:latin typeface="Times New Roman" pitchFamily="18" charset="0"/>
                <a:cs typeface="Times New Roman" pitchFamily="18" charset="0"/>
              </a:rPr>
              <a:t>Пункт 1.6 и 2.1. Федерального государственного стандарта дошкольного образования, утв. приказом Министерства образования и науки Российской Федерации № 1155 от 17.10.2013 г. «Об утверждении федерального государственного образовательного стандарта дошкольного образования»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3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a:p>
            <a:endParaRPr lang="ru-RU" dirty="0">
              <a:latin typeface="Times New Roman" pitchFamily="18" charset="0"/>
              <a:cs typeface="Times New Roman" pitchFamily="18" charset="0"/>
            </a:endParaRPr>
          </a:p>
        </p:txBody>
      </p:sp>
      <p:sp>
        <p:nvSpPr>
          <p:cNvPr id="5" name="TextBox 4"/>
          <p:cNvSpPr txBox="1"/>
          <p:nvPr/>
        </p:nvSpPr>
        <p:spPr>
          <a:xfrm>
            <a:off x="4839006" y="1309410"/>
            <a:ext cx="184731" cy="369332"/>
          </a:xfrm>
          <a:prstGeom prst="rect">
            <a:avLst/>
          </a:prstGeom>
          <a:noFill/>
        </p:spPr>
        <p:txBody>
          <a:bodyPr wrap="none" rtlCol="0">
            <a:spAutoFit/>
          </a:bodyPr>
          <a:lstStyle/>
          <a:p>
            <a:endParaRPr lang="ru-RU" dirty="0"/>
          </a:p>
        </p:txBody>
      </p:sp>
    </p:spTree>
    <p:extLst>
      <p:ext uri="{BB962C8B-B14F-4D97-AF65-F5344CB8AC3E}">
        <p14:creationId xmlns:p14="http://schemas.microsoft.com/office/powerpoint/2010/main" xmlns="" val="100949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UBOV\Desktop\0001-002-.jpg"/>
          <p:cNvPicPr>
            <a:picLocks noChangeAspect="1" noChangeArrowheads="1"/>
          </p:cNvPicPr>
          <p:nvPr/>
        </p:nvPicPr>
        <p:blipFill>
          <a:blip r:embed="rId2"/>
          <a:stretch>
            <a:fillRect/>
          </a:stretch>
        </p:blipFill>
        <p:spPr bwMode="auto">
          <a:xfrm>
            <a:off x="-572691" y="0"/>
            <a:ext cx="10546953" cy="703130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79512" y="260648"/>
            <a:ext cx="8930129" cy="461665"/>
          </a:xfrm>
          <a:prstGeom prst="rect">
            <a:avLst/>
          </a:prstGeom>
          <a:noFill/>
        </p:spPr>
        <p:txBody>
          <a:bodyPr wrap="square" rtlCol="0">
            <a:spAutoFit/>
          </a:bodyPr>
          <a:lstStyle/>
          <a:p>
            <a:r>
              <a:rPr lang="ru-RU" sz="2400" dirty="0" smtClean="0">
                <a:latin typeface="Times New Roman" pitchFamily="18" charset="0"/>
                <a:cs typeface="Times New Roman" pitchFamily="18" charset="0"/>
              </a:rPr>
              <a:t>1.2.Принципы и подходы к формированию ООП ДО :</a:t>
            </a:r>
            <a:endParaRPr lang="ru-RU" sz="2400" dirty="0">
              <a:latin typeface="Times New Roman" pitchFamily="18" charset="0"/>
              <a:cs typeface="Times New Roman" pitchFamily="18" charset="0"/>
            </a:endParaRPr>
          </a:p>
        </p:txBody>
      </p:sp>
      <p:sp>
        <p:nvSpPr>
          <p:cNvPr id="4" name="TextBox 3"/>
          <p:cNvSpPr txBox="1"/>
          <p:nvPr/>
        </p:nvSpPr>
        <p:spPr>
          <a:xfrm>
            <a:off x="-252536" y="908720"/>
            <a:ext cx="9721080" cy="5909310"/>
          </a:xfrm>
          <a:prstGeom prst="rect">
            <a:avLst/>
          </a:prstGeom>
          <a:noFill/>
        </p:spPr>
        <p:txBody>
          <a:bodyPr wrap="square" rtlCol="0">
            <a:spAutoFit/>
          </a:bodyPr>
          <a:lstStyle/>
          <a:p>
            <a:r>
              <a:rPr lang="ru-RU" dirty="0" smtClean="0">
                <a:latin typeface="Times New Roman" pitchFamily="18" charset="0"/>
                <a:cs typeface="Times New Roman" pitchFamily="18" charset="0"/>
              </a:rPr>
              <a:t>-соответствует </a:t>
            </a:r>
            <a:r>
              <a:rPr lang="ru-RU" dirty="0">
                <a:latin typeface="Times New Roman" pitchFamily="18" charset="0"/>
                <a:cs typeface="Times New Roman" pitchFamily="18" charset="0"/>
              </a:rPr>
              <a:t>принципу развивающего образования, целью которого является развитие ребенка</a:t>
            </a:r>
            <a:r>
              <a:rPr lang="ru-RU" dirty="0" smtClean="0">
                <a:latin typeface="Times New Roman" pitchFamily="18" charset="0"/>
                <a:cs typeface="Times New Roman" pitchFamily="18" charset="0"/>
              </a:rPr>
              <a:t>;</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сочетает принципы научной обоснованности и практической применимости; - соответствует критериям полноты, необходимости и достаточности (позволяя решать поставленные цели и задачи при использовании разумного «минимума» материала</a:t>
            </a:r>
            <a:r>
              <a:rPr lang="ru-RU" dirty="0" smtClean="0">
                <a:latin typeface="Times New Roman" pitchFamily="18" charset="0"/>
                <a:cs typeface="Times New Roman" pitchFamily="18" charset="0"/>
              </a:rPr>
              <a:t>);</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обеспечивает единство воспитательных, развивающих и обучающих целей и задач процесса образования детей дошкольного возраста, в ходе реализации которых формируются такие качества, которые являются ключевыми в развитии дошкольников; </a:t>
            </a:r>
            <a:endParaRPr lang="ru-RU" dirty="0" smtClean="0">
              <a:latin typeface="Times New Roman" pitchFamily="18" charset="0"/>
              <a:cs typeface="Times New Roman" pitchFamily="18" charset="0"/>
            </a:endParaRP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строится с учетом принципа интеграции образовательных областей в соответствии с возрастными возможностями и особенностями детей, спецификой и возможностями образовательных областей; </a:t>
            </a:r>
            <a:endParaRPr lang="ru-RU" dirty="0" smtClean="0">
              <a:latin typeface="Times New Roman" pitchFamily="18" charset="0"/>
              <a:cs typeface="Times New Roman" pitchFamily="18" charset="0"/>
            </a:endParaRP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основывается на комплексно-тематическом принципе построения образовательного процесса; - предусматривает решение программных образовательных задач в совместной деятельности взрослого и детей и самостоятельной деятельности дошкольников не только в рамках образовательной деятельности, но и при проведении режимных моментов в соответствии со спецификой дошкольного образования</a:t>
            </a:r>
            <a:r>
              <a:rPr lang="ru-RU" dirty="0" smtClean="0">
                <a:latin typeface="Times New Roman" pitchFamily="18" charset="0"/>
                <a:cs typeface="Times New Roman" pitchFamily="18" charset="0"/>
              </a:rPr>
              <a:t>;</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предполагает построение образовательного процесса на адекватных возрасту формах работы с детьми. Основной формой работы с дошкольниками и ведущим видом их деятельности является игра</a:t>
            </a:r>
            <a:r>
              <a:rPr lang="ru-RU" dirty="0" smtClean="0">
                <a:latin typeface="Times New Roman" pitchFamily="18" charset="0"/>
                <a:cs typeface="Times New Roman" pitchFamily="18" charset="0"/>
              </a:rPr>
              <a:t>;</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строится с учетом соблюдения преемственности между всеми возрастными дошкольными группами и между детским садом и начальной школой</a:t>
            </a:r>
            <a:r>
              <a:rPr lang="ru-RU" dirty="0" smtClean="0">
                <a:latin typeface="Times New Roman" pitchFamily="18" charset="0"/>
                <a:cs typeface="Times New Roman" pitchFamily="18" charset="0"/>
              </a:rPr>
              <a:t>.</a:t>
            </a:r>
          </a:p>
          <a:p>
            <a:pPr marL="285750" indent="-285750">
              <a:buFontTx/>
              <a:buChar char="-"/>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Принципы регионального компонента. </a:t>
            </a:r>
          </a:p>
        </p:txBody>
      </p:sp>
    </p:spTree>
    <p:extLst>
      <p:ext uri="{BB962C8B-B14F-4D97-AF65-F5344CB8AC3E}">
        <p14:creationId xmlns:p14="http://schemas.microsoft.com/office/powerpoint/2010/main" xmlns="" val="554366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971600" y="94344"/>
            <a:ext cx="7992888" cy="8925520"/>
          </a:xfrm>
          <a:prstGeom prst="rect">
            <a:avLst/>
          </a:prstGeom>
          <a:noFill/>
        </p:spPr>
        <p:txBody>
          <a:bodyPr wrap="square" rtlCol="0">
            <a:spAutoFit/>
          </a:bodyPr>
          <a:lstStyle/>
          <a:p>
            <a:r>
              <a:rPr lang="ru-RU" sz="2800" dirty="0">
                <a:latin typeface="Times New Roman" pitchFamily="18" charset="0"/>
                <a:cs typeface="Times New Roman" pitchFamily="18" charset="0"/>
              </a:rPr>
              <a:t>1.3.Возрастные характеристики контингента детей раннего и дошкольного </a:t>
            </a:r>
            <a:r>
              <a:rPr lang="ru-RU" sz="2800" dirty="0" smtClean="0">
                <a:latin typeface="Times New Roman" pitchFamily="18" charset="0"/>
                <a:cs typeface="Times New Roman" pitchFamily="18" charset="0"/>
              </a:rPr>
              <a:t>возраста:</a:t>
            </a:r>
            <a:r>
              <a:rPr lang="ru-RU" dirty="0" smtClean="0">
                <a:latin typeface="Times New Roman" pitchFamily="18" charset="0"/>
                <a:cs typeface="Times New Roman" pitchFamily="18" charset="0"/>
              </a:rPr>
              <a:t>5</a:t>
            </a:r>
          </a:p>
          <a:p>
            <a:endParaRPr lang="ru-RU" dirty="0">
              <a:latin typeface="Times New Roman" pitchFamily="18" charset="0"/>
              <a:cs typeface="Times New Roman" pitchFamily="18" charset="0"/>
            </a:endParaRPr>
          </a:p>
          <a:p>
            <a:pPr marL="285750" indent="-285750">
              <a:buFontTx/>
              <a:buChar char="-"/>
            </a:pPr>
            <a:r>
              <a:rPr lang="ru-RU" sz="2400" dirty="0" smtClean="0">
                <a:latin typeface="Times New Roman" pitchFamily="18" charset="0"/>
                <a:cs typeface="Times New Roman" pitchFamily="18" charset="0"/>
              </a:rPr>
              <a:t>Вторая </a:t>
            </a:r>
            <a:r>
              <a:rPr lang="ru-RU" sz="2400" dirty="0">
                <a:latin typeface="Times New Roman" pitchFamily="18" charset="0"/>
                <a:cs typeface="Times New Roman" pitchFamily="18" charset="0"/>
              </a:rPr>
              <a:t>группа раннего возраста     (2-3 года); </a:t>
            </a:r>
            <a:endParaRPr lang="ru-RU" sz="2400" dirty="0" smtClean="0">
              <a:latin typeface="Times New Roman" pitchFamily="18" charset="0"/>
              <a:cs typeface="Times New Roman" pitchFamily="18" charset="0"/>
            </a:endParaRPr>
          </a:p>
          <a:p>
            <a:pPr marL="285750" indent="-285750">
              <a:buFontTx/>
              <a:buChar char="-"/>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Младшая группа (3-4 года); </a:t>
            </a:r>
            <a:endParaRPr lang="ru-RU" sz="2400" dirty="0" smtClean="0">
              <a:latin typeface="Times New Roman" pitchFamily="18" charset="0"/>
              <a:cs typeface="Times New Roman" pitchFamily="18" charset="0"/>
            </a:endParaRPr>
          </a:p>
          <a:p>
            <a:pPr marL="285750" indent="-285750">
              <a:buFontTx/>
              <a:buChar char="-"/>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Средняя группа (4-5 лет); </a:t>
            </a:r>
            <a:endParaRPr lang="ru-RU" sz="2400" dirty="0" smtClean="0">
              <a:latin typeface="Times New Roman" pitchFamily="18" charset="0"/>
              <a:cs typeface="Times New Roman" pitchFamily="18" charset="0"/>
            </a:endParaRPr>
          </a:p>
          <a:p>
            <a:pPr marL="285750" indent="-285750">
              <a:buFontTx/>
              <a:buChar char="-"/>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Старшая группа (5-6 лет); </a:t>
            </a:r>
            <a:endParaRPr lang="ru-RU" sz="2400" dirty="0" smtClean="0">
              <a:latin typeface="Times New Roman" pitchFamily="18" charset="0"/>
              <a:cs typeface="Times New Roman" pitchFamily="18" charset="0"/>
            </a:endParaRPr>
          </a:p>
          <a:p>
            <a:pPr marL="285750" indent="-285750">
              <a:buFontTx/>
              <a:buChar char="-"/>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Подготовительная к школе группа      (6-7 лет) </a:t>
            </a:r>
          </a:p>
          <a:p>
            <a:r>
              <a:rPr lang="ru-RU" sz="2400" dirty="0">
                <a:latin typeface="Times New Roman" pitchFamily="18" charset="0"/>
                <a:cs typeface="Times New Roman" pitchFamily="18" charset="0"/>
              </a:rPr>
              <a:t> </a:t>
            </a:r>
          </a:p>
          <a:p>
            <a:r>
              <a:rPr lang="ru-RU" sz="2400" dirty="0">
                <a:latin typeface="Times New Roman" pitchFamily="18" charset="0"/>
                <a:cs typeface="Times New Roman" pitchFamily="18" charset="0"/>
              </a:rPr>
              <a:t>    Возрастные характеристики (ЭРС) </a:t>
            </a:r>
            <a:r>
              <a:rPr lang="ru-RU" sz="1600" dirty="0" smtClean="0">
                <a:latin typeface="Times New Roman" pitchFamily="18" charset="0"/>
                <a:cs typeface="Times New Roman" pitchFamily="18" charset="0"/>
              </a:rPr>
              <a:t>6</a:t>
            </a:r>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r>
              <a:rPr lang="ru-RU" sz="1400" dirty="0">
                <a:latin typeface="Times New Roman" pitchFamily="18" charset="0"/>
                <a:cs typeface="Times New Roman" pitchFamily="18" charset="0"/>
              </a:rPr>
              <a:t>5 От рождения до школы. Примерная общеобразовательная программа дошкольного образования/ Под ред. </a:t>
            </a:r>
            <a:r>
              <a:rPr lang="ru-RU" sz="1400" dirty="0" err="1">
                <a:latin typeface="Times New Roman" pitchFamily="18" charset="0"/>
                <a:cs typeface="Times New Roman" pitchFamily="18" charset="0"/>
              </a:rPr>
              <a:t>Н.Е.Вераксы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Т.С.Комаровой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М.А.Васильевой</a:t>
            </a:r>
            <a:r>
              <a:rPr lang="ru-RU" sz="1400" dirty="0">
                <a:latin typeface="Times New Roman" pitchFamily="18" charset="0"/>
                <a:cs typeface="Times New Roman" pitchFamily="18" charset="0"/>
              </a:rPr>
              <a:t>.- 3-е изд., </a:t>
            </a:r>
            <a:r>
              <a:rPr lang="ru-RU" sz="1400" dirty="0" err="1">
                <a:latin typeface="Times New Roman" pitchFamily="18" charset="0"/>
                <a:cs typeface="Times New Roman" pitchFamily="18" charset="0"/>
              </a:rPr>
              <a:t>испр</a:t>
            </a:r>
            <a:r>
              <a:rPr lang="ru-RU" sz="1400" dirty="0">
                <a:latin typeface="Times New Roman" pitchFamily="18" charset="0"/>
                <a:cs typeface="Times New Roman" pitchFamily="18" charset="0"/>
              </a:rPr>
              <a:t>. и доп.- М.: МОЗАИКАСИНТЕЗ, 2014.-368 с  </a:t>
            </a:r>
          </a:p>
          <a:p>
            <a:r>
              <a:rPr lang="ru-RU" sz="1400" dirty="0">
                <a:latin typeface="Times New Roman" pitchFamily="18" charset="0"/>
                <a:cs typeface="Times New Roman" pitchFamily="18" charset="0"/>
              </a:rPr>
              <a:t> </a:t>
            </a:r>
          </a:p>
          <a:p>
            <a:r>
              <a:rPr lang="ru-RU" sz="1400" dirty="0">
                <a:latin typeface="Times New Roman" pitchFamily="18" charset="0"/>
                <a:cs typeface="Times New Roman" pitchFamily="18" charset="0"/>
              </a:rPr>
              <a:t>6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a:p>
            <a:r>
              <a:rPr lang="ru-RU" sz="1400" dirty="0">
                <a:latin typeface="Times New Roman" pitchFamily="18" charset="0"/>
                <a:cs typeface="Times New Roman" pitchFamily="18" charset="0"/>
              </a:rPr>
              <a:t> </a:t>
            </a:r>
          </a:p>
          <a:p>
            <a:r>
              <a:rPr lang="ru-RU" sz="2400" dirty="0">
                <a:latin typeface="Times New Roman" pitchFamily="18" charset="0"/>
                <a:cs typeface="Times New Roman" pitchFamily="18" charset="0"/>
              </a:rPr>
              <a:t> </a:t>
            </a:r>
          </a:p>
          <a:p>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r>
              <a:rPr lang="ru-RU" dirty="0"/>
              <a:t> </a:t>
            </a:r>
          </a:p>
        </p:txBody>
      </p:sp>
    </p:spTree>
    <p:extLst>
      <p:ext uri="{BB962C8B-B14F-4D97-AF65-F5344CB8AC3E}">
        <p14:creationId xmlns:p14="http://schemas.microsoft.com/office/powerpoint/2010/main" xmlns="" val="2895617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79512" y="332656"/>
            <a:ext cx="9180241" cy="9140964"/>
          </a:xfrm>
          <a:prstGeom prst="rect">
            <a:avLst/>
          </a:prstGeom>
          <a:noFill/>
        </p:spPr>
        <p:txBody>
          <a:bodyPr wrap="square" rtlCol="0">
            <a:spAutoFit/>
          </a:bodyPr>
          <a:lstStyle/>
          <a:p>
            <a:r>
              <a:rPr lang="ru-RU" sz="3200" dirty="0">
                <a:latin typeface="Times New Roman" pitchFamily="18" charset="0"/>
                <a:cs typeface="Times New Roman" pitchFamily="18" charset="0"/>
              </a:rPr>
              <a:t> 1.4.Планируемые результаты освоения ООП </a:t>
            </a:r>
            <a:r>
              <a:rPr lang="ru-RU" sz="3200" dirty="0" smtClean="0">
                <a:latin typeface="Times New Roman" pitchFamily="18" charset="0"/>
                <a:cs typeface="Times New Roman" pitchFamily="18" charset="0"/>
              </a:rPr>
              <a:t>ДО</a:t>
            </a:r>
            <a:r>
              <a:rPr lang="ru-RU" dirty="0" smtClean="0">
                <a:latin typeface="Times New Roman" pitchFamily="18" charset="0"/>
                <a:cs typeface="Times New Roman" pitchFamily="18" charset="0"/>
              </a:rPr>
              <a:t>7</a:t>
            </a:r>
            <a:endParaRPr lang="ru-RU" dirty="0">
              <a:latin typeface="Times New Roman" pitchFamily="18" charset="0"/>
              <a:cs typeface="Times New Roman" pitchFamily="18" charset="0"/>
            </a:endParaRPr>
          </a:p>
          <a:p>
            <a:endParaRPr lang="ru-RU" sz="3200" dirty="0">
              <a:latin typeface="Times New Roman" pitchFamily="18" charset="0"/>
              <a:cs typeface="Times New Roman" pitchFamily="18" charset="0"/>
            </a:endParaRPr>
          </a:p>
          <a:p>
            <a:r>
              <a:rPr lang="ru-RU" sz="3200" dirty="0">
                <a:latin typeface="Times New Roman" pitchFamily="18" charset="0"/>
                <a:cs typeface="Times New Roman" pitchFamily="18" charset="0"/>
              </a:rPr>
              <a:t> </a:t>
            </a:r>
            <a:r>
              <a:rPr lang="ru-RU" sz="2400" dirty="0">
                <a:latin typeface="Times New Roman" pitchFamily="18" charset="0"/>
                <a:cs typeface="Times New Roman" pitchFamily="18" charset="0"/>
              </a:rPr>
              <a:t>Целевые ориентиры образования в раннем  возрасте</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Целевые ориентиры на этапе завершения дошкольного образования </a:t>
            </a:r>
            <a:endParaRPr lang="ru-RU" sz="3200"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sz="2400" dirty="0">
                <a:latin typeface="Times New Roman" pitchFamily="18" charset="0"/>
                <a:cs typeface="Times New Roman" pitchFamily="18" charset="0"/>
              </a:rPr>
              <a:t>Целевые ориентиры на этапе завершения реализации региональной программы дошкольного образования </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Шаехова</a:t>
            </a:r>
            <a:r>
              <a:rPr lang="ru-RU" dirty="0">
                <a:latin typeface="Times New Roman" pitchFamily="18" charset="0"/>
                <a:cs typeface="Times New Roman" pitchFamily="18" charset="0"/>
              </a:rPr>
              <a:t> Р.К. </a:t>
            </a:r>
            <a:r>
              <a:rPr lang="ru-RU" dirty="0" err="1">
                <a:latin typeface="Times New Roman" pitchFamily="18" charset="0"/>
                <a:cs typeface="Times New Roman" pitchFamily="18" charset="0"/>
              </a:rPr>
              <a:t>Сөенеч</a:t>
            </a:r>
            <a:r>
              <a:rPr lang="ru-RU"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dirty="0" err="1">
                <a:latin typeface="Times New Roman" pitchFamily="18" charset="0"/>
                <a:cs typeface="Times New Roman" pitchFamily="18" charset="0"/>
              </a:rPr>
              <a:t>Шаехова</a:t>
            </a:r>
            <a:r>
              <a:rPr lang="ru-RU" dirty="0">
                <a:latin typeface="Times New Roman" pitchFamily="18" charset="0"/>
                <a:cs typeface="Times New Roman" pitchFamily="18" charset="0"/>
              </a:rPr>
              <a:t>.- Казань: </a:t>
            </a:r>
            <a:r>
              <a:rPr lang="ru-RU" dirty="0" err="1">
                <a:latin typeface="Times New Roman" pitchFamily="18" charset="0"/>
                <a:cs typeface="Times New Roman" pitchFamily="18" charset="0"/>
              </a:rPr>
              <a:t>Магариф</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Вакыт</a:t>
            </a:r>
            <a:r>
              <a:rPr lang="ru-RU" dirty="0">
                <a:latin typeface="Times New Roman" pitchFamily="18" charset="0"/>
                <a:cs typeface="Times New Roman" pitchFamily="18" charset="0"/>
              </a:rPr>
              <a:t>, 2016.- 191 с.) </a:t>
            </a:r>
          </a:p>
          <a:p>
            <a:r>
              <a:rPr lang="ru-RU" sz="3200" dirty="0">
                <a:latin typeface="Times New Roman" pitchFamily="18" charset="0"/>
                <a:cs typeface="Times New Roman" pitchFamily="18" charset="0"/>
              </a:rPr>
              <a:t> </a:t>
            </a:r>
          </a:p>
          <a:p>
            <a:r>
              <a:rPr lang="ru-RU" sz="3200" dirty="0">
                <a:latin typeface="Times New Roman" pitchFamily="18" charset="0"/>
                <a:cs typeface="Times New Roman" pitchFamily="18" charset="0"/>
              </a:rPr>
              <a:t> </a:t>
            </a:r>
          </a:p>
          <a:p>
            <a:r>
              <a:rPr lang="ru-RU" sz="1200" dirty="0" smtClean="0">
                <a:latin typeface="Times New Roman" pitchFamily="18" charset="0"/>
                <a:cs typeface="Times New Roman" pitchFamily="18" charset="0"/>
              </a:rPr>
              <a:t>7 </a:t>
            </a:r>
            <a:r>
              <a:rPr lang="ru-RU" sz="1200" dirty="0">
                <a:latin typeface="Times New Roman" pitchFamily="18" charset="0"/>
                <a:cs typeface="Times New Roman" pitchFamily="18" charset="0"/>
              </a:rPr>
              <a:t>Пункт 4.6. Федерального государственного стандарта дошкольного образования, утв. приказом Министерства образования и науки Российской Федерации № 1155 от 17.10.2013 г. «Об утверждении федерального государственного образовательного стандарта </a:t>
            </a:r>
            <a:r>
              <a:rPr lang="ru-RU" sz="1200" dirty="0" smtClean="0">
                <a:latin typeface="Times New Roman" pitchFamily="18" charset="0"/>
                <a:cs typeface="Times New Roman" pitchFamily="18" charset="0"/>
              </a:rPr>
              <a:t>дошкольного</a:t>
            </a:r>
            <a:endParaRPr lang="ru-RU" sz="1200" dirty="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a:p>
            <a:endParaRPr lang="ru-RU" sz="3200" dirty="0" smtClean="0">
              <a:latin typeface="Times New Roman" pitchFamily="18" charset="0"/>
              <a:cs typeface="Times New Roman" pitchFamily="18" charset="0"/>
            </a:endParaRPr>
          </a:p>
          <a:p>
            <a:endParaRPr lang="ru-RU" sz="3200" dirty="0">
              <a:latin typeface="Times New Roman" pitchFamily="18" charset="0"/>
              <a:cs typeface="Times New Roman" pitchFamily="18" charset="0"/>
            </a:endParaRPr>
          </a:p>
          <a:p>
            <a:endParaRPr lang="ru-RU" sz="3200" dirty="0" smtClean="0">
              <a:latin typeface="Times New Roman" pitchFamily="18" charset="0"/>
              <a:cs typeface="Times New Roman" pitchFamily="18" charset="0"/>
            </a:endParaRPr>
          </a:p>
          <a:p>
            <a:endParaRPr lang="ru-RU" sz="3200" dirty="0">
              <a:latin typeface="Times New Roman" pitchFamily="18" charset="0"/>
              <a:cs typeface="Times New Roman" pitchFamily="18" charset="0"/>
            </a:endParaRPr>
          </a:p>
          <a:p>
            <a:endParaRPr lang="ru-RU" sz="3200" dirty="0" smtClean="0">
              <a:latin typeface="Times New Roman" pitchFamily="18" charset="0"/>
              <a:cs typeface="Times New Roman" pitchFamily="18" charset="0"/>
            </a:endParaRPr>
          </a:p>
          <a:p>
            <a:endParaRPr lang="ru-RU" sz="3200" dirty="0">
              <a:latin typeface="Times New Roman" pitchFamily="18" charset="0"/>
              <a:cs typeface="Times New Roman" pitchFamily="18" charset="0"/>
            </a:endParaRPr>
          </a:p>
          <a:p>
            <a:endParaRPr lang="ru-RU" sz="3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3127042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79512" y="188640"/>
            <a:ext cx="8964488" cy="5663089"/>
          </a:xfrm>
          <a:prstGeom prst="rect">
            <a:avLst/>
          </a:prstGeom>
          <a:noFill/>
        </p:spPr>
        <p:txBody>
          <a:bodyPr wrap="square" rtlCol="0">
            <a:spAutoFit/>
          </a:bodyPr>
          <a:lstStyle/>
          <a:p>
            <a:pPr algn="ctr"/>
            <a:r>
              <a:rPr lang="ru-RU" sz="3200" dirty="0" err="1">
                <a:latin typeface="Times New Roman" pitchFamily="18" charset="0"/>
                <a:cs typeface="Times New Roman" pitchFamily="18" charset="0"/>
              </a:rPr>
              <a:t>II.Содержательный</a:t>
            </a:r>
            <a:r>
              <a:rPr lang="ru-RU" sz="3200" dirty="0">
                <a:latin typeface="Times New Roman" pitchFamily="18" charset="0"/>
                <a:cs typeface="Times New Roman" pitchFamily="18" charset="0"/>
              </a:rPr>
              <a:t> раздел </a:t>
            </a:r>
          </a:p>
          <a:p>
            <a:r>
              <a:rPr lang="ru-RU" dirty="0"/>
              <a:t>        </a:t>
            </a:r>
            <a:r>
              <a:rPr lang="ru-RU" sz="2400" dirty="0">
                <a:latin typeface="Times New Roman" pitchFamily="18" charset="0"/>
                <a:cs typeface="Times New Roman" pitchFamily="18" charset="0"/>
              </a:rPr>
              <a:t>Образовательная деятельность в соответствии  с направлениями развития детей строится в соответствии с направлениями развития ребенка, представленными в пяти образовательных областях:</a:t>
            </a:r>
            <a:r>
              <a:rPr lang="ru-RU" sz="1400" dirty="0">
                <a:latin typeface="Times New Roman" pitchFamily="18" charset="0"/>
                <a:cs typeface="Times New Roman" pitchFamily="18" charset="0"/>
              </a:rPr>
              <a:t>8</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Социально-коммуникативное развитие»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Познавательное развитие»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Речевое развитие»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«Художественно-эстетическое развитие»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Физическое развитие» </a:t>
            </a:r>
          </a:p>
          <a:p>
            <a:r>
              <a:rPr lang="ru-RU" dirty="0"/>
              <a:t> </a:t>
            </a:r>
          </a:p>
          <a:p>
            <a:r>
              <a:rPr lang="ru-RU" dirty="0"/>
              <a:t> </a:t>
            </a:r>
            <a:endParaRPr lang="ru-RU" dirty="0" smtClean="0"/>
          </a:p>
          <a:p>
            <a:endParaRPr lang="ru-RU" dirty="0"/>
          </a:p>
          <a:p>
            <a:endParaRPr lang="ru-RU" dirty="0"/>
          </a:p>
          <a:p>
            <a:r>
              <a:rPr lang="ru-RU" sz="1400" dirty="0">
                <a:latin typeface="Times New Roman" pitchFamily="18" charset="0"/>
                <a:cs typeface="Times New Roman" pitchFamily="18" charset="0"/>
              </a:rPr>
              <a:t>8 Пункт 2.6. Федерального государственного стандарта дошкольного образования, утв. приказом Министерства образования и науки Российской Федерации № 1155 от 17.10.2013 г. «Об утверждении федерального государственного образовательного стандарта дошкольного образования </a:t>
            </a:r>
          </a:p>
        </p:txBody>
      </p:sp>
    </p:spTree>
    <p:extLst>
      <p:ext uri="{BB962C8B-B14F-4D97-AF65-F5344CB8AC3E}">
        <p14:creationId xmlns:p14="http://schemas.microsoft.com/office/powerpoint/2010/main" xmlns="" val="11082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UBOV\Desktop\0001-002-.jpg"/>
          <p:cNvPicPr>
            <a:picLocks noChangeAspect="1" noChangeArrowheads="1"/>
          </p:cNvPicPr>
          <p:nvPr/>
        </p:nvPicPr>
        <p:blipFill>
          <a:blip r:embed="rId2"/>
          <a:stretch>
            <a:fillRect/>
          </a:stretch>
        </p:blipFill>
        <p:spPr bwMode="auto">
          <a:xfrm>
            <a:off x="-830263" y="-171715"/>
            <a:ext cx="10804526" cy="720301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0" y="260648"/>
            <a:ext cx="9252520" cy="2062103"/>
          </a:xfrm>
          <a:prstGeom prst="rect">
            <a:avLst/>
          </a:prstGeom>
          <a:noFill/>
        </p:spPr>
        <p:txBody>
          <a:bodyPr wrap="square" rtlCol="0">
            <a:spAutoFit/>
          </a:bodyPr>
          <a:lstStyle/>
          <a:p>
            <a:r>
              <a:rPr lang="ru-RU" sz="3200" dirty="0">
                <a:latin typeface="Times New Roman" pitchFamily="18" charset="0"/>
                <a:cs typeface="Times New Roman" pitchFamily="18" charset="0"/>
              </a:rPr>
              <a:t>2.1.ОО «Социально-коммуникативное развитие»</a:t>
            </a:r>
            <a:r>
              <a:rPr lang="ru-RU" dirty="0"/>
              <a:t> 9 </a:t>
            </a:r>
          </a:p>
          <a:p>
            <a:pPr algn="ct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Направления:</a:t>
            </a:r>
            <a:endParaRPr lang="ru-RU" sz="2400" dirty="0">
              <a:latin typeface="Times New Roman" pitchFamily="18" charset="0"/>
              <a:cs typeface="Times New Roman" pitchFamily="18" charset="0"/>
            </a:endParaRPr>
          </a:p>
          <a:p>
            <a:r>
              <a:rPr lang="ru-RU" dirty="0" smtClean="0">
                <a:latin typeface="Times New Roman" pitchFamily="18" charset="0"/>
                <a:cs typeface="Times New Roman" pitchFamily="18" charset="0"/>
              </a:rPr>
              <a:t>1.Социализация, развитие общения, нравственное воспитание </a:t>
            </a:r>
          </a:p>
          <a:p>
            <a:r>
              <a:rPr lang="ru-RU" dirty="0" smtClean="0">
                <a:latin typeface="Times New Roman" pitchFamily="18" charset="0"/>
                <a:cs typeface="Times New Roman" pitchFamily="18" charset="0"/>
              </a:rPr>
              <a:t>2.Ребенок в семье и сообществе </a:t>
            </a:r>
          </a:p>
          <a:p>
            <a:r>
              <a:rPr lang="ru-RU" dirty="0" smtClean="0">
                <a:latin typeface="Times New Roman" pitchFamily="18" charset="0"/>
                <a:cs typeface="Times New Roman" pitchFamily="18" charset="0"/>
              </a:rPr>
              <a:t>3.Самообслуживание, самостоятельность, трудовое воспитание </a:t>
            </a:r>
          </a:p>
          <a:p>
            <a:r>
              <a:rPr lang="ru-RU" dirty="0" smtClean="0">
                <a:latin typeface="Times New Roman" pitchFamily="18" charset="0"/>
                <a:cs typeface="Times New Roman" pitchFamily="18" charset="0"/>
              </a:rPr>
              <a:t>4.Формирование основ безопасности </a:t>
            </a:r>
            <a:endParaRPr lang="ru-RU" dirty="0">
              <a:latin typeface="Times New Roman" pitchFamily="18" charset="0"/>
              <a:cs typeface="Times New Roman" pitchFamily="18" charset="0"/>
            </a:endParaRPr>
          </a:p>
        </p:txBody>
      </p:sp>
      <p:sp>
        <p:nvSpPr>
          <p:cNvPr id="3" name="TextBox 2"/>
          <p:cNvSpPr txBox="1"/>
          <p:nvPr/>
        </p:nvSpPr>
        <p:spPr>
          <a:xfrm>
            <a:off x="971600" y="2420888"/>
            <a:ext cx="6624736"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Часть, формируемая участниками</a:t>
            </a:r>
          </a:p>
          <a:p>
            <a:pPr algn="ctr"/>
            <a:r>
              <a:rPr lang="ru-RU" sz="2400" dirty="0" smtClean="0">
                <a:latin typeface="Times New Roman" pitchFamily="18" charset="0"/>
                <a:cs typeface="Times New Roman" pitchFamily="18" charset="0"/>
              </a:rPr>
              <a:t> образовательных отношений:</a:t>
            </a:r>
            <a:endParaRPr lang="ru-RU" sz="2400" dirty="0">
              <a:latin typeface="Times New Roman" pitchFamily="18" charset="0"/>
              <a:cs typeface="Times New Roman" pitchFamily="18" charset="0"/>
            </a:endParaRPr>
          </a:p>
        </p:txBody>
      </p:sp>
      <p:sp>
        <p:nvSpPr>
          <p:cNvPr id="4" name="TextBox 3"/>
          <p:cNvSpPr txBox="1"/>
          <p:nvPr/>
        </p:nvSpPr>
        <p:spPr>
          <a:xfrm>
            <a:off x="182666" y="3429793"/>
            <a:ext cx="4391472" cy="646331"/>
          </a:xfrm>
          <a:prstGeom prst="rect">
            <a:avLst/>
          </a:prstGeom>
          <a:noFill/>
        </p:spPr>
        <p:txBody>
          <a:bodyPr wrap="square" rtlCol="0">
            <a:spAutoFit/>
          </a:bodyPr>
          <a:lstStyle/>
          <a:p>
            <a:pPr algn="ctr"/>
            <a:r>
              <a:rPr lang="ru-RU" dirty="0" smtClean="0">
                <a:latin typeface="Times New Roman" pitchFamily="18" charset="0"/>
                <a:cs typeface="Times New Roman" pitchFamily="18" charset="0"/>
              </a:rPr>
              <a:t>Этнокультурная региональная          составляющая </a:t>
            </a:r>
            <a:r>
              <a:rPr lang="ru-RU" sz="1100" dirty="0" smtClean="0">
                <a:latin typeface="Times New Roman" pitchFamily="18" charset="0"/>
                <a:cs typeface="Times New Roman" pitchFamily="18" charset="0"/>
              </a:rPr>
              <a:t>10</a:t>
            </a:r>
            <a:endParaRPr lang="ru-RU" sz="1100" dirty="0">
              <a:latin typeface="Times New Roman" pitchFamily="18" charset="0"/>
              <a:cs typeface="Times New Roman" pitchFamily="18" charset="0"/>
            </a:endParaRPr>
          </a:p>
        </p:txBody>
      </p:sp>
      <p:sp>
        <p:nvSpPr>
          <p:cNvPr id="5" name="TextBox 4"/>
          <p:cNvSpPr txBox="1"/>
          <p:nvPr/>
        </p:nvSpPr>
        <p:spPr>
          <a:xfrm>
            <a:off x="5385792" y="3568292"/>
            <a:ext cx="3474171" cy="369332"/>
          </a:xfrm>
          <a:prstGeom prst="rect">
            <a:avLst/>
          </a:prstGeom>
          <a:noFill/>
        </p:spPr>
        <p:txBody>
          <a:bodyPr wrap="square" rtlCol="0">
            <a:spAutoFit/>
          </a:bodyPr>
          <a:lstStyle/>
          <a:p>
            <a:r>
              <a:rPr lang="ru-RU" dirty="0" smtClean="0">
                <a:latin typeface="Times New Roman" pitchFamily="18" charset="0"/>
                <a:cs typeface="Times New Roman" pitchFamily="18" charset="0"/>
              </a:rPr>
              <a:t>Безопасность</a:t>
            </a:r>
            <a:r>
              <a:rPr lang="ru-RU" dirty="0" smtClean="0"/>
              <a:t> на дороге </a:t>
            </a:r>
            <a:r>
              <a:rPr lang="ru-RU" sz="1200" dirty="0" smtClean="0"/>
              <a:t>11</a:t>
            </a:r>
            <a:endParaRPr lang="ru-RU" sz="1200" dirty="0"/>
          </a:p>
        </p:txBody>
      </p:sp>
      <p:sp>
        <p:nvSpPr>
          <p:cNvPr id="6" name="TextBox 5"/>
          <p:cNvSpPr txBox="1"/>
          <p:nvPr/>
        </p:nvSpPr>
        <p:spPr>
          <a:xfrm>
            <a:off x="-53101" y="4293096"/>
            <a:ext cx="9361039" cy="1815882"/>
          </a:xfrm>
          <a:prstGeom prst="rect">
            <a:avLst/>
          </a:prstGeom>
          <a:noFill/>
        </p:spPr>
        <p:txBody>
          <a:bodyPr wrap="square" rtlCol="0">
            <a:spAutoFit/>
          </a:bodyPr>
          <a:lstStyle/>
          <a:p>
            <a:r>
              <a:rPr lang="ru-RU" sz="1400" dirty="0">
                <a:latin typeface="Times New Roman" pitchFamily="18" charset="0"/>
                <a:cs typeface="Times New Roman" pitchFamily="18" charset="0"/>
              </a:rPr>
              <a:t>9 От рождения до школы. Примерная общеобразовательная программа дошкольного образования/ Под ред. </a:t>
            </a:r>
            <a:r>
              <a:rPr lang="ru-RU" sz="1400" dirty="0" err="1">
                <a:latin typeface="Times New Roman" pitchFamily="18" charset="0"/>
                <a:cs typeface="Times New Roman" pitchFamily="18" charset="0"/>
              </a:rPr>
              <a:t>Н.Е.Вераксы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Т.С.Комаровой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М.А.Васильевой</a:t>
            </a:r>
            <a:r>
              <a:rPr lang="ru-RU" sz="1400" dirty="0">
                <a:latin typeface="Times New Roman" pitchFamily="18" charset="0"/>
                <a:cs typeface="Times New Roman" pitchFamily="18" charset="0"/>
              </a:rPr>
              <a:t>.- 3-е изд., </a:t>
            </a:r>
            <a:r>
              <a:rPr lang="ru-RU" sz="1400" dirty="0" err="1">
                <a:latin typeface="Times New Roman" pitchFamily="18" charset="0"/>
                <a:cs typeface="Times New Roman" pitchFamily="18" charset="0"/>
              </a:rPr>
              <a:t>испр</a:t>
            </a:r>
            <a:r>
              <a:rPr lang="ru-RU" sz="1400" dirty="0">
                <a:latin typeface="Times New Roman" pitchFamily="18" charset="0"/>
                <a:cs typeface="Times New Roman" pitchFamily="18" charset="0"/>
              </a:rPr>
              <a:t>. и доп.- М.: МОЗАИКАСИНТЕЗ, 2014.-368 с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10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Р.К. </a:t>
            </a:r>
            <a:r>
              <a:rPr lang="ru-RU" sz="1400" dirty="0" err="1">
                <a:latin typeface="Times New Roman" pitchFamily="18" charset="0"/>
                <a:cs typeface="Times New Roman" pitchFamily="18" charset="0"/>
              </a:rPr>
              <a:t>Сөенеч</a:t>
            </a:r>
            <a:r>
              <a:rPr lang="ru-RU" sz="1400" dirty="0">
                <a:latin typeface="Times New Roman" pitchFamily="18" charset="0"/>
                <a:cs typeface="Times New Roman" pitchFamily="18" charset="0"/>
              </a:rPr>
              <a:t>. Радость познания: региональная образовательная программа дошкольного образования. / Р.К. </a:t>
            </a:r>
            <a:r>
              <a:rPr lang="ru-RU" sz="1400" dirty="0" err="1">
                <a:latin typeface="Times New Roman" pitchFamily="18" charset="0"/>
                <a:cs typeface="Times New Roman" pitchFamily="18" charset="0"/>
              </a:rPr>
              <a:t>Шаехова</a:t>
            </a:r>
            <a:r>
              <a:rPr lang="ru-RU" sz="1400" dirty="0">
                <a:latin typeface="Times New Roman" pitchFamily="18" charset="0"/>
                <a:cs typeface="Times New Roman" pitchFamily="18" charset="0"/>
              </a:rPr>
              <a:t>.- Казань: </a:t>
            </a:r>
            <a:r>
              <a:rPr lang="ru-RU" sz="1400" dirty="0" err="1">
                <a:latin typeface="Times New Roman" pitchFamily="18" charset="0"/>
                <a:cs typeface="Times New Roman" pitchFamily="18" charset="0"/>
              </a:rPr>
              <a:t>Магариф</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2016.- 191 с </a:t>
            </a:r>
          </a:p>
          <a:p>
            <a:r>
              <a:rPr lang="ru-RU" sz="1400" dirty="0">
                <a:latin typeface="Times New Roman" pitchFamily="18" charset="0"/>
                <a:cs typeface="Times New Roman" pitchFamily="18" charset="0"/>
              </a:rPr>
              <a:t> 11 Обучение детей в дошкольных образовательных организациях правилам безопасного поведения на дорогах (вариативный модуль к образовательной области «Социально-коммуникативное развитие»): учебно-методическое пособие для педагогов ДОО  /Р.Ш. </a:t>
            </a:r>
            <a:r>
              <a:rPr lang="ru-RU" sz="1400" dirty="0" err="1">
                <a:latin typeface="Times New Roman" pitchFamily="18" charset="0"/>
                <a:cs typeface="Times New Roman" pitchFamily="18" charset="0"/>
              </a:rPr>
              <a:t>Ахмадиева</a:t>
            </a:r>
            <a:r>
              <a:rPr lang="ru-RU" sz="1400" dirty="0">
                <a:latin typeface="Times New Roman" pitchFamily="18" charset="0"/>
                <a:cs typeface="Times New Roman" pitchFamily="18" charset="0"/>
              </a:rPr>
              <a:t>, Н.С. Аникина, </a:t>
            </a:r>
            <a:r>
              <a:rPr lang="ru-RU" sz="1400" dirty="0" err="1">
                <a:latin typeface="Times New Roman" pitchFamily="18" charset="0"/>
                <a:cs typeface="Times New Roman" pitchFamily="18" charset="0"/>
              </a:rPr>
              <a:t>Е.Е.Воронина</a:t>
            </a:r>
            <a:r>
              <a:rPr lang="ru-RU" sz="1400" dirty="0">
                <a:latin typeface="Times New Roman" pitchFamily="18" charset="0"/>
                <a:cs typeface="Times New Roman" pitchFamily="18" charset="0"/>
              </a:rPr>
              <a:t>, В.Н. Попов/ Под общей ред. </a:t>
            </a:r>
            <a:r>
              <a:rPr lang="ru-RU" sz="1400" dirty="0" err="1">
                <a:latin typeface="Times New Roman" pitchFamily="18" charset="0"/>
                <a:cs typeface="Times New Roman" pitchFamily="18" charset="0"/>
              </a:rPr>
              <a:t>Р.Ш.Ахмадиевой</a:t>
            </a:r>
            <a:r>
              <a:rPr lang="ru-RU" sz="1400" dirty="0">
                <a:latin typeface="Times New Roman" pitchFamily="18" charset="0"/>
                <a:cs typeface="Times New Roman" pitchFamily="18" charset="0"/>
              </a:rPr>
              <a:t>.- Казань: Фолиант, 2016.- 100 с. </a:t>
            </a:r>
          </a:p>
        </p:txBody>
      </p:sp>
    </p:spTree>
    <p:extLst>
      <p:ext uri="{BB962C8B-B14F-4D97-AF65-F5344CB8AC3E}">
        <p14:creationId xmlns:p14="http://schemas.microsoft.com/office/powerpoint/2010/main" xmlns="" val="1662773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1382</TotalTime>
  <Words>3241</Words>
  <Application>Microsoft Office PowerPoint</Application>
  <PresentationFormat>Экран (4:3)</PresentationFormat>
  <Paragraphs>309</Paragraphs>
  <Slides>26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LUBOV</dc:creator>
  <cp:lastModifiedBy>inf</cp:lastModifiedBy>
  <cp:revision>65</cp:revision>
  <dcterms:created xsi:type="dcterms:W3CDTF">2019-10-01T11:01:36Z</dcterms:created>
  <dcterms:modified xsi:type="dcterms:W3CDTF">2019-11-01T06:44:49Z</dcterms:modified>
</cp:coreProperties>
</file>